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handoutMasterIdLst>
    <p:handoutMasterId r:id="rId49"/>
  </p:handoutMasterIdLst>
  <p:sldIdLst>
    <p:sldId id="392" r:id="rId2"/>
    <p:sldId id="342" r:id="rId3"/>
    <p:sldId id="344" r:id="rId4"/>
    <p:sldId id="345" r:id="rId5"/>
    <p:sldId id="355" r:id="rId6"/>
    <p:sldId id="343" r:id="rId7"/>
    <p:sldId id="346" r:id="rId8"/>
    <p:sldId id="386" r:id="rId9"/>
    <p:sldId id="348" r:id="rId10"/>
    <p:sldId id="351" r:id="rId11"/>
    <p:sldId id="382" r:id="rId12"/>
    <p:sldId id="349" r:id="rId13"/>
    <p:sldId id="357" r:id="rId14"/>
    <p:sldId id="375" r:id="rId15"/>
    <p:sldId id="365" r:id="rId16"/>
    <p:sldId id="363" r:id="rId17"/>
    <p:sldId id="339" r:id="rId18"/>
    <p:sldId id="374" r:id="rId19"/>
    <p:sldId id="372" r:id="rId20"/>
    <p:sldId id="378" r:id="rId21"/>
    <p:sldId id="379" r:id="rId22"/>
    <p:sldId id="380" r:id="rId23"/>
    <p:sldId id="368" r:id="rId24"/>
    <p:sldId id="373" r:id="rId25"/>
    <p:sldId id="352" r:id="rId26"/>
    <p:sldId id="353" r:id="rId27"/>
    <p:sldId id="360" r:id="rId28"/>
    <p:sldId id="361" r:id="rId29"/>
    <p:sldId id="362" r:id="rId30"/>
    <p:sldId id="358" r:id="rId31"/>
    <p:sldId id="330" r:id="rId32"/>
    <p:sldId id="341" r:id="rId33"/>
    <p:sldId id="385" r:id="rId34"/>
    <p:sldId id="340" r:id="rId35"/>
    <p:sldId id="391" r:id="rId36"/>
    <p:sldId id="331" r:id="rId37"/>
    <p:sldId id="350" r:id="rId38"/>
    <p:sldId id="388" r:id="rId39"/>
    <p:sldId id="332" r:id="rId40"/>
    <p:sldId id="333" r:id="rId41"/>
    <p:sldId id="338" r:id="rId42"/>
    <p:sldId id="336" r:id="rId43"/>
    <p:sldId id="334" r:id="rId44"/>
    <p:sldId id="335" r:id="rId45"/>
    <p:sldId id="393" r:id="rId46"/>
    <p:sldId id="390" r:id="rId47"/>
  </p:sldIdLst>
  <p:sldSz cx="9144000" cy="5143500" type="screen16x9"/>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joerd Stallinga - TNW" initials="SSta" lastIdx="5" clrIdx="0"/>
  <p:cmAuthor id="1" name="Bernd Rieg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8" autoAdjust="0"/>
    <p:restoredTop sz="85243" autoAdjust="0"/>
  </p:normalViewPr>
  <p:slideViewPr>
    <p:cSldViewPr snapToGrid="0" snapToObjects="1">
      <p:cViewPr varScale="1">
        <p:scale>
          <a:sx n="104" d="100"/>
          <a:sy n="104" d="100"/>
        </p:scale>
        <p:origin x="-1176"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DBAE3B3E-782A-9745-8E84-372F7B6771BF}" type="datetimeFigureOut">
              <a:rPr lang="en-US" smtClean="0"/>
              <a:t>10/10/17</a:t>
            </a:fld>
            <a:endParaRPr lang="en-US" dirty="0"/>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3C171C0A-6FC9-E54E-92BE-11816E6C8A1A}" type="slidenum">
              <a:rPr lang="en-US" smtClean="0"/>
              <a:t>‹#›</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45955DD-8213-42A6-9E46-A36AF57259D6}" type="datetimeFigureOut">
              <a:rPr lang="nl-NL" smtClean="0"/>
              <a:t>10/10/17</a:t>
            </a:fld>
            <a:endParaRPr lang="nl-NL"/>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7AAD4DB-D374-4B66-BBB7-52D2C07D3E0C}" type="slidenum">
              <a:rPr lang="nl-NL" smtClean="0"/>
              <a:t>‹#›</a:t>
            </a:fld>
            <a:endParaRPr lang="nl-NL"/>
          </a:p>
        </p:txBody>
      </p:sp>
    </p:spTree>
    <p:extLst>
      <p:ext uri="{BB962C8B-B14F-4D97-AF65-F5344CB8AC3E}">
        <p14:creationId xmlns:p14="http://schemas.microsoft.com/office/powerpoint/2010/main" val="340947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3</a:t>
            </a:fld>
            <a:endParaRPr lang="nl-NL"/>
          </a:p>
        </p:txBody>
      </p:sp>
    </p:spTree>
    <p:extLst>
      <p:ext uri="{BB962C8B-B14F-4D97-AF65-F5344CB8AC3E}">
        <p14:creationId xmlns:p14="http://schemas.microsoft.com/office/powerpoint/2010/main" val="991245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salaries:</a:t>
            </a:r>
            <a:r>
              <a:rPr lang="en-US" baseline="0" dirty="0" smtClean="0"/>
              <a:t> Bernd 11/4, </a:t>
            </a:r>
            <a:r>
              <a:rPr lang="en-US" baseline="0" dirty="0" err="1" smtClean="0"/>
              <a:t>Daan</a:t>
            </a:r>
            <a:r>
              <a:rPr lang="en-US" baseline="0" dirty="0" smtClean="0"/>
              <a:t> </a:t>
            </a:r>
            <a:r>
              <a:rPr lang="bg-BG" sz="1200" kern="1200" dirty="0" smtClean="0">
                <a:solidFill>
                  <a:schemeClr val="tx1"/>
                </a:solidFill>
                <a:latin typeface="+mn-lt"/>
                <a:ea typeface="+mn-ea"/>
                <a:cs typeface="+mn-cs"/>
              </a:rPr>
              <a:t>11/5</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Aurele</a:t>
            </a:r>
            <a:r>
              <a:rPr lang="en-US" sz="1200" kern="1200" baseline="0" dirty="0" smtClean="0">
                <a:solidFill>
                  <a:schemeClr val="tx1"/>
                </a:solidFill>
                <a:latin typeface="+mn-lt"/>
                <a:ea typeface="+mn-ea"/>
                <a:cs typeface="+mn-cs"/>
              </a:rPr>
              <a:t> 11/1, </a:t>
            </a:r>
            <a:r>
              <a:rPr lang="en-US" sz="1200" kern="1200" baseline="0" dirty="0" err="1" smtClean="0">
                <a:solidFill>
                  <a:schemeClr val="tx1"/>
                </a:solidFill>
                <a:latin typeface="+mn-lt"/>
                <a:ea typeface="+mn-ea"/>
                <a:cs typeface="+mn-cs"/>
              </a:rPr>
              <a:t>Koen</a:t>
            </a:r>
            <a:r>
              <a:rPr lang="en-US" sz="1200" kern="1200" baseline="0" dirty="0" smtClean="0">
                <a:solidFill>
                  <a:schemeClr val="tx1"/>
                </a:solidFill>
                <a:latin typeface="+mn-lt"/>
                <a:ea typeface="+mn-ea"/>
                <a:cs typeface="+mn-cs"/>
              </a:rPr>
              <a:t> 11/3</a:t>
            </a:r>
            <a:r>
              <a:rPr lang="en-US" sz="1200" kern="1200" baseline="0" smtClean="0">
                <a:solidFill>
                  <a:schemeClr val="tx1"/>
                </a:solidFill>
                <a:latin typeface="+mn-lt"/>
                <a:ea typeface="+mn-ea"/>
                <a:cs typeface="+mn-cs"/>
              </a:rPr>
              <a:t>, Jacob 11/6, </a:t>
            </a:r>
            <a:r>
              <a:rPr lang="en-US" sz="1200" kern="1200" baseline="0" dirty="0" err="1" smtClean="0">
                <a:solidFill>
                  <a:schemeClr val="tx1"/>
                </a:solidFill>
                <a:latin typeface="+mn-lt"/>
                <a:ea typeface="+mn-ea"/>
                <a:cs typeface="+mn-cs"/>
              </a:rPr>
              <a:t>Jeroen</a:t>
            </a:r>
            <a:r>
              <a:rPr lang="en-US" sz="1200" kern="1200" baseline="0" dirty="0" smtClean="0">
                <a:solidFill>
                  <a:schemeClr val="tx1"/>
                </a:solidFill>
                <a:latin typeface="+mn-lt"/>
                <a:ea typeface="+mn-ea"/>
                <a:cs typeface="+mn-cs"/>
              </a:rPr>
              <a:t> 11/9, Elizabeth 11/7</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Mean: 4086+-334 (7 persons </a:t>
            </a:r>
            <a:r>
              <a:rPr lang="en-US" sz="1200" kern="1200" baseline="0" dirty="0" err="1" smtClean="0">
                <a:solidFill>
                  <a:schemeClr val="tx1"/>
                </a:solidFill>
                <a:latin typeface="+mn-lt"/>
                <a:ea typeface="+mn-ea"/>
                <a:cs typeface="+mn-cs"/>
              </a:rPr>
              <a:t>Imphys</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36</a:t>
            </a:fld>
            <a:endParaRPr lang="nl-NL"/>
          </a:p>
        </p:txBody>
      </p:sp>
    </p:spTree>
    <p:extLst>
      <p:ext uri="{BB962C8B-B14F-4D97-AF65-F5344CB8AC3E}">
        <p14:creationId xmlns:p14="http://schemas.microsoft.com/office/powerpoint/2010/main" val="1377362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 </a:t>
            </a:r>
            <a:r>
              <a:rPr lang="en-US" dirty="0" err="1" smtClean="0"/>
              <a:t>Jovin</a:t>
            </a:r>
            <a:r>
              <a:rPr lang="en-US" dirty="0" smtClean="0"/>
              <a:t>:</a:t>
            </a:r>
            <a:r>
              <a:rPr lang="en-US" baseline="0" dirty="0" smtClean="0"/>
              <a:t> next to the time spent in at the MPI in </a:t>
            </a:r>
            <a:r>
              <a:rPr lang="en-US" baseline="0" dirty="0" err="1" smtClean="0"/>
              <a:t>Goettingen</a:t>
            </a:r>
            <a:r>
              <a:rPr lang="en-US" baseline="0" dirty="0" smtClean="0"/>
              <a:t>. </a:t>
            </a:r>
            <a:r>
              <a:rPr lang="en-US" sz="1200" kern="1200" dirty="0" smtClean="0">
                <a:solidFill>
                  <a:schemeClr val="tx1"/>
                </a:solidFill>
                <a:latin typeface="+mn-lt"/>
                <a:ea typeface="+mn-ea"/>
                <a:cs typeface="+mn-cs"/>
              </a:rPr>
              <a:t>Tom’s lab has produced more professors at Dutch universities than most other labs anywhere! Next</a:t>
            </a:r>
            <a:r>
              <a:rPr lang="en-US" sz="1200" kern="1200" baseline="0" dirty="0" smtClean="0">
                <a:solidFill>
                  <a:schemeClr val="tx1"/>
                </a:solidFill>
                <a:latin typeface="+mn-lt"/>
                <a:ea typeface="+mn-ea"/>
                <a:cs typeface="+mn-cs"/>
              </a:rPr>
              <a:t> to me here, </a:t>
            </a:r>
            <a:r>
              <a:rPr lang="en-US" sz="1200" kern="1200" baseline="0" dirty="0" err="1" smtClean="0">
                <a:solidFill>
                  <a:schemeClr val="tx1"/>
                </a:solidFill>
                <a:latin typeface="+mn-lt"/>
                <a:ea typeface="+mn-ea"/>
                <a:cs typeface="+mn-cs"/>
              </a:rPr>
              <a:t>Vinod</a:t>
            </a:r>
            <a:r>
              <a:rPr lang="en-US" sz="1200" kern="1200" baseline="0" dirty="0" smtClean="0">
                <a:solidFill>
                  <a:schemeClr val="tx1"/>
                </a:solidFill>
                <a:latin typeface="+mn-lt"/>
                <a:ea typeface="+mn-ea"/>
                <a:cs typeface="+mn-cs"/>
              </a:rPr>
              <a:t> Subramanian now at VU, Alessandra </a:t>
            </a:r>
            <a:r>
              <a:rPr lang="en-US" sz="1200" kern="1200" baseline="0" dirty="0" err="1" smtClean="0">
                <a:solidFill>
                  <a:schemeClr val="tx1"/>
                </a:solidFill>
                <a:latin typeface="+mn-lt"/>
                <a:ea typeface="+mn-ea"/>
                <a:cs typeface="+mn-cs"/>
              </a:rPr>
              <a:t>Cambi</a:t>
            </a:r>
            <a:r>
              <a:rPr lang="en-US" sz="1200" kern="1200" baseline="0" dirty="0" smtClean="0">
                <a:solidFill>
                  <a:schemeClr val="tx1"/>
                </a:solidFill>
                <a:latin typeface="+mn-lt"/>
                <a:ea typeface="+mn-ea"/>
                <a:cs typeface="+mn-cs"/>
              </a:rPr>
              <a:t> in Nijmegen and </a:t>
            </a:r>
            <a:r>
              <a:rPr lang="en-US" sz="1200" kern="1200" baseline="0" dirty="0" err="1" smtClean="0">
                <a:solidFill>
                  <a:schemeClr val="tx1"/>
                </a:solidFill>
                <a:latin typeface="+mn-lt"/>
                <a:ea typeface="+mn-ea"/>
                <a:cs typeface="+mn-cs"/>
              </a:rPr>
              <a:t>Dorus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Gadella</a:t>
            </a:r>
            <a:r>
              <a:rPr lang="en-US" sz="1200" kern="1200" baseline="0" dirty="0" smtClean="0">
                <a:solidFill>
                  <a:schemeClr val="tx1"/>
                </a:solidFill>
                <a:latin typeface="+mn-lt"/>
                <a:ea typeface="+mn-ea"/>
                <a:cs typeface="+mn-cs"/>
              </a:rPr>
              <a:t> at the </a:t>
            </a:r>
            <a:r>
              <a:rPr lang="en-US" sz="1200" kern="1200" baseline="0" dirty="0" err="1" smtClean="0">
                <a:solidFill>
                  <a:schemeClr val="tx1"/>
                </a:solidFill>
                <a:latin typeface="+mn-lt"/>
                <a:ea typeface="+mn-ea"/>
                <a:cs typeface="+mn-cs"/>
              </a:rPr>
              <a:t>Uva</a:t>
            </a:r>
            <a:r>
              <a:rPr lang="en-US" sz="1200" kern="1200" baseline="0" dirty="0" smtClean="0">
                <a:solidFill>
                  <a:schemeClr val="tx1"/>
                </a:solidFill>
                <a:latin typeface="+mn-lt"/>
                <a:ea typeface="+mn-ea"/>
                <a:cs typeface="+mn-cs"/>
              </a:rPr>
              <a:t> (where the latter is the only Dutch).</a:t>
            </a:r>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39</a:t>
            </a:fld>
            <a:endParaRPr lang="nl-NL"/>
          </a:p>
        </p:txBody>
      </p:sp>
    </p:spTree>
    <p:extLst>
      <p:ext uri="{BB962C8B-B14F-4D97-AF65-F5344CB8AC3E}">
        <p14:creationId xmlns:p14="http://schemas.microsoft.com/office/powerpoint/2010/main" val="2989841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40</a:t>
            </a:fld>
            <a:endParaRPr lang="nl-NL"/>
          </a:p>
        </p:txBody>
      </p:sp>
    </p:spTree>
    <p:extLst>
      <p:ext uri="{BB962C8B-B14F-4D97-AF65-F5344CB8AC3E}">
        <p14:creationId xmlns:p14="http://schemas.microsoft.com/office/powerpoint/2010/main" val="46544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41</a:t>
            </a:fld>
            <a:endParaRPr lang="nl-NL"/>
          </a:p>
        </p:txBody>
      </p:sp>
    </p:spTree>
    <p:extLst>
      <p:ext uri="{BB962C8B-B14F-4D97-AF65-F5344CB8AC3E}">
        <p14:creationId xmlns:p14="http://schemas.microsoft.com/office/powerpoint/2010/main" val="46544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42</a:t>
            </a:fld>
            <a:endParaRPr lang="nl-NL"/>
          </a:p>
        </p:txBody>
      </p:sp>
    </p:spTree>
    <p:extLst>
      <p:ext uri="{BB962C8B-B14F-4D97-AF65-F5344CB8AC3E}">
        <p14:creationId xmlns:p14="http://schemas.microsoft.com/office/powerpoint/2010/main" val="2879702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43</a:t>
            </a:fld>
            <a:endParaRPr lang="nl-NL"/>
          </a:p>
        </p:txBody>
      </p:sp>
    </p:spTree>
    <p:extLst>
      <p:ext uri="{BB962C8B-B14F-4D97-AF65-F5344CB8AC3E}">
        <p14:creationId xmlns:p14="http://schemas.microsoft.com/office/powerpoint/2010/main" val="12410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of relevant pictures, image too </a:t>
            </a:r>
            <a:r>
              <a:rPr lang="en-US" dirty="0" err="1" smtClean="0"/>
              <a:t>compicated</a:t>
            </a:r>
            <a:r>
              <a:rPr lang="en-US" dirty="0" smtClean="0"/>
              <a:t>.</a:t>
            </a:r>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14</a:t>
            </a:fld>
            <a:endParaRPr lang="nl-NL"/>
          </a:p>
        </p:txBody>
      </p:sp>
    </p:spTree>
    <p:extLst>
      <p:ext uri="{BB962C8B-B14F-4D97-AF65-F5344CB8AC3E}">
        <p14:creationId xmlns:p14="http://schemas.microsoft.com/office/powerpoint/2010/main" val="76633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a:t>
            </a:r>
            <a:r>
              <a:rPr lang="en-US" baseline="0" dirty="0" smtClean="0"/>
              <a:t> to start by showing you a painting by the French painter Georges-Pierre Seurat [</a:t>
            </a:r>
            <a:r>
              <a:rPr lang="en-US" baseline="0" dirty="0" err="1" smtClean="0"/>
              <a:t>Aussprache</a:t>
            </a:r>
            <a:r>
              <a:rPr lang="en-US" baseline="0" dirty="0" smtClean="0"/>
              <a:t>: </a:t>
            </a:r>
            <a:r>
              <a:rPr lang="en-US" baseline="0" dirty="0" err="1" smtClean="0"/>
              <a:t>Schorsch</a:t>
            </a:r>
            <a:r>
              <a:rPr lang="en-US" baseline="0" dirty="0" smtClean="0"/>
              <a:t> </a:t>
            </a:r>
            <a:r>
              <a:rPr lang="en-US" baseline="0" dirty="0" err="1" smtClean="0"/>
              <a:t>Piere</a:t>
            </a:r>
            <a:r>
              <a:rPr lang="en-US" baseline="0" dirty="0" smtClean="0"/>
              <a:t> </a:t>
            </a:r>
            <a:r>
              <a:rPr lang="en-US" baseline="0" dirty="0" err="1" smtClean="0"/>
              <a:t>Soera</a:t>
            </a:r>
            <a:r>
              <a:rPr lang="en-US" baseline="0" dirty="0" smtClean="0"/>
              <a:t>]. He painted in a technique later termed “pointillism”. If you zoom in very closely you see that he painted the image not by brushes but by putting small dots very close to each other. This technique of image formation is very much related to my research. I will tell you all about that in a minute.</a:t>
            </a:r>
          </a:p>
          <a:p>
            <a:r>
              <a:rPr lang="en-US" baseline="0" dirty="0" smtClean="0"/>
              <a:t>But let me start by telling how I got here</a:t>
            </a:r>
          </a:p>
        </p:txBody>
      </p:sp>
      <p:sp>
        <p:nvSpPr>
          <p:cNvPr id="4" name="Slide Number Placeholder 3"/>
          <p:cNvSpPr>
            <a:spLocks noGrp="1"/>
          </p:cNvSpPr>
          <p:nvPr>
            <p:ph type="sldNum" sz="quarter" idx="10"/>
          </p:nvPr>
        </p:nvSpPr>
        <p:spPr/>
        <p:txBody>
          <a:bodyPr/>
          <a:lstStyle/>
          <a:p>
            <a:fld id="{870F368C-9F01-5740-B605-738B770D9A25}" type="slidenum">
              <a:rPr lang="en-US" smtClean="0"/>
              <a:pPr/>
              <a:t>17</a:t>
            </a:fld>
            <a:endParaRPr lang="en-US"/>
          </a:p>
        </p:txBody>
      </p:sp>
    </p:spTree>
    <p:extLst>
      <p:ext uri="{BB962C8B-B14F-4D97-AF65-F5344CB8AC3E}">
        <p14:creationId xmlns:p14="http://schemas.microsoft.com/office/powerpoint/2010/main" val="206088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Add a unique scale bar to all of the figures</a:t>
            </a:r>
          </a:p>
          <a:p>
            <a:endParaRPr lang="en-GB" dirty="0"/>
          </a:p>
        </p:txBody>
      </p:sp>
      <p:sp>
        <p:nvSpPr>
          <p:cNvPr id="4" name="Slide Number Placeholder 3"/>
          <p:cNvSpPr>
            <a:spLocks noGrp="1"/>
          </p:cNvSpPr>
          <p:nvPr>
            <p:ph type="sldNum" sz="quarter" idx="10"/>
          </p:nvPr>
        </p:nvSpPr>
        <p:spPr/>
        <p:txBody>
          <a:bodyPr/>
          <a:lstStyle/>
          <a:p>
            <a:fld id="{EDC7F7CE-1AD5-4C40-B1E2-52184C16EB81}" type="slidenum">
              <a:rPr lang="en-GB" smtClean="0"/>
              <a:t>20</a:t>
            </a:fld>
            <a:endParaRPr lang="en-GB"/>
          </a:p>
        </p:txBody>
      </p:sp>
    </p:spTree>
    <p:extLst>
      <p:ext uri="{BB962C8B-B14F-4D97-AF65-F5344CB8AC3E}">
        <p14:creationId xmlns:p14="http://schemas.microsoft.com/office/powerpoint/2010/main" val="101193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Add a unique scale bar to all of the figures</a:t>
            </a:r>
          </a:p>
          <a:p>
            <a:endParaRPr lang="en-GB" dirty="0"/>
          </a:p>
        </p:txBody>
      </p:sp>
      <p:sp>
        <p:nvSpPr>
          <p:cNvPr id="4" name="Slide Number Placeholder 3"/>
          <p:cNvSpPr>
            <a:spLocks noGrp="1"/>
          </p:cNvSpPr>
          <p:nvPr>
            <p:ph type="sldNum" sz="quarter" idx="10"/>
          </p:nvPr>
        </p:nvSpPr>
        <p:spPr/>
        <p:txBody>
          <a:bodyPr/>
          <a:lstStyle/>
          <a:p>
            <a:fld id="{EDC7F7CE-1AD5-4C40-B1E2-52184C16EB81}" type="slidenum">
              <a:rPr lang="en-GB" smtClean="0"/>
              <a:t>21</a:t>
            </a:fld>
            <a:endParaRPr lang="en-GB"/>
          </a:p>
        </p:txBody>
      </p:sp>
    </p:spTree>
    <p:extLst>
      <p:ext uri="{BB962C8B-B14F-4D97-AF65-F5344CB8AC3E}">
        <p14:creationId xmlns:p14="http://schemas.microsoft.com/office/powerpoint/2010/main" val="101193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Add </a:t>
            </a:r>
            <a:r>
              <a:rPr lang="en-GB" dirty="0" err="1" smtClean="0"/>
              <a:t>bluured</a:t>
            </a:r>
            <a:r>
              <a:rPr lang="en-GB" dirty="0" smtClean="0"/>
              <a:t> image through</a:t>
            </a:r>
            <a:r>
              <a:rPr lang="en-GB" baseline="0" dirty="0" smtClean="0"/>
              <a:t> normal </a:t>
            </a:r>
            <a:r>
              <a:rPr lang="en-GB" baseline="0" dirty="0" err="1" smtClean="0"/>
              <a:t>micorcope</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EDC7F7CE-1AD5-4C40-B1E2-52184C16EB81}" type="slidenum">
              <a:rPr lang="en-GB" smtClean="0"/>
              <a:t>22</a:t>
            </a:fld>
            <a:endParaRPr lang="en-GB"/>
          </a:p>
        </p:txBody>
      </p:sp>
    </p:spTree>
    <p:extLst>
      <p:ext uri="{BB962C8B-B14F-4D97-AF65-F5344CB8AC3E}">
        <p14:creationId xmlns:p14="http://schemas.microsoft.com/office/powerpoint/2010/main" val="101193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 </a:t>
            </a:r>
            <a:r>
              <a:rPr lang="en-US" dirty="0" err="1" smtClean="0"/>
              <a:t>gaat</a:t>
            </a:r>
            <a:r>
              <a:rPr lang="en-US" dirty="0" smtClean="0"/>
              <a:t> het pas </a:t>
            </a:r>
            <a:r>
              <a:rPr lang="en-US" dirty="0" err="1" smtClean="0"/>
              <a:t>zien</a:t>
            </a:r>
            <a:r>
              <a:rPr lang="en-US" dirty="0" smtClean="0"/>
              <a:t> </a:t>
            </a:r>
            <a:r>
              <a:rPr lang="en-US" dirty="0" err="1" smtClean="0"/>
              <a:t>als</a:t>
            </a:r>
            <a:r>
              <a:rPr lang="en-US" dirty="0" smtClean="0"/>
              <a:t> je het </a:t>
            </a:r>
            <a:r>
              <a:rPr lang="en-US" i="1" dirty="0" smtClean="0"/>
              <a:t>door</a:t>
            </a:r>
            <a:r>
              <a:rPr lang="en-US" dirty="0" smtClean="0"/>
              <a:t> </a:t>
            </a:r>
            <a:r>
              <a:rPr lang="en-US" dirty="0" err="1" smtClean="0"/>
              <a:t>hebt</a:t>
            </a:r>
            <a:r>
              <a:rPr lang="en-US" dirty="0" smtClean="0"/>
              <a:t>”</a:t>
            </a:r>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24</a:t>
            </a:fld>
            <a:endParaRPr lang="nl-NL"/>
          </a:p>
        </p:txBody>
      </p:sp>
    </p:spTree>
    <p:extLst>
      <p:ext uri="{BB962C8B-B14F-4D97-AF65-F5344CB8AC3E}">
        <p14:creationId xmlns:p14="http://schemas.microsoft.com/office/powerpoint/2010/main" val="237101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How did I become</a:t>
            </a:r>
            <a:r>
              <a:rPr lang="en-US" sz="1600" baseline="0" dirty="0" smtClean="0"/>
              <a:t> a professor within the Dutch system? In each country it is wise to be aware of the cultural sociological rules of </a:t>
            </a:r>
          </a:p>
          <a:p>
            <a:r>
              <a:rPr lang="en-US" sz="1600" dirty="0" err="1" smtClean="0"/>
              <a:t>Keyan</a:t>
            </a:r>
            <a:r>
              <a:rPr lang="en-US" sz="1600" dirty="0" smtClean="0"/>
              <a:t> </a:t>
            </a:r>
            <a:r>
              <a:rPr lang="en-US" sz="1600" dirty="0" err="1" smtClean="0"/>
              <a:t>Shahbazi</a:t>
            </a:r>
            <a:r>
              <a:rPr lang="en-US" sz="1600" dirty="0" smtClean="0"/>
              <a:t> in VK 20 </a:t>
            </a:r>
            <a:r>
              <a:rPr lang="en-US" sz="1600" dirty="0" err="1" smtClean="0"/>
              <a:t>juni</a:t>
            </a:r>
            <a:r>
              <a:rPr lang="en-US" sz="1600" dirty="0" smtClean="0"/>
              <a:t> 2017: </a:t>
            </a:r>
            <a:endParaRPr lang="en-US" sz="1600" dirty="0"/>
          </a:p>
        </p:txBody>
      </p:sp>
      <p:sp>
        <p:nvSpPr>
          <p:cNvPr id="4" name="Slide Number Placeholder 3"/>
          <p:cNvSpPr>
            <a:spLocks noGrp="1"/>
          </p:cNvSpPr>
          <p:nvPr>
            <p:ph type="sldNum" sz="quarter" idx="10"/>
          </p:nvPr>
        </p:nvSpPr>
        <p:spPr/>
        <p:txBody>
          <a:bodyPr/>
          <a:lstStyle/>
          <a:p>
            <a:fld id="{A7AAD4DB-D374-4B66-BBB7-52D2C07D3E0C}" type="slidenum">
              <a:rPr lang="nl-NL" smtClean="0"/>
              <a:t>31</a:t>
            </a:fld>
            <a:endParaRPr lang="nl-NL"/>
          </a:p>
        </p:txBody>
      </p:sp>
    </p:spTree>
    <p:extLst>
      <p:ext uri="{BB962C8B-B14F-4D97-AF65-F5344CB8AC3E}">
        <p14:creationId xmlns:p14="http://schemas.microsoft.com/office/powerpoint/2010/main" val="247223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non </a:t>
            </a:r>
            <a:r>
              <a:rPr lang="en-US" dirty="0" err="1" smtClean="0"/>
              <a:t>dutch</a:t>
            </a:r>
            <a:endParaRPr lang="en-US" dirty="0" smtClean="0"/>
          </a:p>
          <a:p>
            <a:r>
              <a:rPr lang="en-US" dirty="0" smtClean="0"/>
              <a:t>8</a:t>
            </a:r>
            <a:r>
              <a:rPr lang="en-US" baseline="0" dirty="0" smtClean="0"/>
              <a:t> </a:t>
            </a:r>
            <a:r>
              <a:rPr lang="en-US" baseline="0" dirty="0" err="1" smtClean="0"/>
              <a:t>dutch</a:t>
            </a:r>
            <a:endParaRPr lang="en-US" dirty="0"/>
          </a:p>
        </p:txBody>
      </p:sp>
      <p:sp>
        <p:nvSpPr>
          <p:cNvPr id="4" name="Slide Number Placeholder 3"/>
          <p:cNvSpPr>
            <a:spLocks noGrp="1"/>
          </p:cNvSpPr>
          <p:nvPr>
            <p:ph type="sldNum" sz="quarter" idx="10"/>
          </p:nvPr>
        </p:nvSpPr>
        <p:spPr/>
        <p:txBody>
          <a:bodyPr/>
          <a:lstStyle/>
          <a:p>
            <a:fld id="{A7AAD4DB-D374-4B66-BBB7-52D2C07D3E0C}" type="slidenum">
              <a:rPr lang="nl-NL" smtClean="0"/>
              <a:t>34</a:t>
            </a:fld>
            <a:endParaRPr lang="nl-NL"/>
          </a:p>
        </p:txBody>
      </p:sp>
    </p:spTree>
    <p:extLst>
      <p:ext uri="{BB962C8B-B14F-4D97-AF65-F5344CB8AC3E}">
        <p14:creationId xmlns:p14="http://schemas.microsoft.com/office/powerpoint/2010/main" val="193802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9144000" cy="5143500"/>
          </a:xfrm>
        </p:spPr>
        <p:txBody>
          <a:bodyPr/>
          <a:lstStyle/>
          <a:p>
            <a:endParaRPr lang="en-US" dirty="0"/>
          </a:p>
        </p:txBody>
      </p:sp>
      <p:sp>
        <p:nvSpPr>
          <p:cNvPr id="3" name="TextBox 2"/>
          <p:cNvSpPr txBox="1"/>
          <p:nvPr userDrawn="1"/>
        </p:nvSpPr>
        <p:spPr>
          <a:xfrm>
            <a:off x="-3990281" y="418659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2058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462A2416-1570-3849-86F9-07F78746E1B2}" type="datetimeFigureOut">
              <a:rPr lang="en-US" smtClean="0"/>
              <a:t>10/10/17</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832CF66-B496-874C-8E08-71A5E0622B6E}" type="slidenum">
              <a:rPr lang="en-US" smtClean="0"/>
              <a:t>‹#›</a:t>
            </a:fld>
            <a:endParaRPr lang="en-US" dirty="0"/>
          </a:p>
        </p:txBody>
      </p:sp>
    </p:spTree>
    <p:extLst>
      <p:ext uri="{BB962C8B-B14F-4D97-AF65-F5344CB8AC3E}">
        <p14:creationId xmlns:p14="http://schemas.microsoft.com/office/powerpoint/2010/main" val="12125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9144000" cy="51434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7705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74384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eldia">
    <p:spTree>
      <p:nvGrpSpPr>
        <p:cNvPr id="1" name=""/>
        <p:cNvGrpSpPr/>
        <p:nvPr/>
      </p:nvGrpSpPr>
      <p:grpSpPr>
        <a:xfrm>
          <a:off x="0" y="0"/>
          <a:ext cx="0" cy="0"/>
          <a:chOff x="0" y="0"/>
          <a:chExt cx="0" cy="0"/>
        </a:xfrm>
      </p:grpSpPr>
      <p:sp>
        <p:nvSpPr>
          <p:cNvPr id="3" name="Rectangle 28"/>
          <p:cNvSpPr>
            <a:spLocks noChangeArrowheads="1"/>
          </p:cNvSpPr>
          <p:nvPr userDrawn="1"/>
        </p:nvSpPr>
        <p:spPr bwMode="auto">
          <a:xfrm>
            <a:off x="-1" y="11"/>
            <a:ext cx="1251029" cy="5143489"/>
          </a:xfrm>
          <a:prstGeom prst="rect">
            <a:avLst/>
          </a:prstGeom>
          <a:solidFill>
            <a:srgbClr val="00A6D6"/>
          </a:solidFill>
          <a:ln w="9525">
            <a:noFill/>
            <a:miter lim="800000"/>
            <a:headEnd/>
            <a:tailEnd/>
          </a:ln>
        </p:spPr>
        <p:txBody>
          <a:bodyPr wrap="none" lIns="72564" tIns="36283" rIns="72564" bIns="36283" anchor="ctr"/>
          <a:lstStyle/>
          <a:p>
            <a:pPr algn="r"/>
            <a:endParaRPr lang="nl-NL" sz="1700">
              <a:latin typeface="Tahoma" pitchFamily="34" charset="0"/>
            </a:endParaRPr>
          </a:p>
        </p:txBody>
      </p:sp>
      <p:pic>
        <p:nvPicPr>
          <p:cNvPr id="4" name="Picture 3"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0" y="4540520"/>
            <a:ext cx="1086355" cy="669297"/>
          </a:xfrm>
          <a:prstGeom prst="rect">
            <a:avLst/>
          </a:prstGeom>
        </p:spPr>
      </p:pic>
      <p:sp>
        <p:nvSpPr>
          <p:cNvPr id="5" name="TextBox 4"/>
          <p:cNvSpPr txBox="1"/>
          <p:nvPr userDrawn="1"/>
        </p:nvSpPr>
        <p:spPr>
          <a:xfrm>
            <a:off x="8204151" y="4818409"/>
            <a:ext cx="826462" cy="244291"/>
          </a:xfrm>
          <a:prstGeom prst="rect">
            <a:avLst/>
          </a:prstGeom>
          <a:noFill/>
        </p:spPr>
        <p:txBody>
          <a:bodyPr wrap="square" lIns="72567" tIns="36283" rIns="72567" bIns="36283" rtlCol="0">
            <a:spAutoFit/>
          </a:bodyPr>
          <a:lstStyle/>
          <a:p>
            <a:pPr algn="r"/>
            <a:fld id="{69CD01A7-429B-DC48-8F96-BCBBCB54612C}" type="slidenum">
              <a:rPr lang="en-US" sz="1100" smtClean="0">
                <a:solidFill>
                  <a:srgbClr val="00A6D6"/>
                </a:solidFill>
              </a:rPr>
              <a:pPr algn="r"/>
              <a:t>‹#›</a:t>
            </a:fld>
            <a:endParaRPr lang="en-US" sz="1100" dirty="0">
              <a:solidFill>
                <a:srgbClr val="00A6D6"/>
              </a:solidFill>
            </a:endParaRPr>
          </a:p>
        </p:txBody>
      </p:sp>
    </p:spTree>
    <p:extLst>
      <p:ext uri="{BB962C8B-B14F-4D97-AF65-F5344CB8AC3E}">
        <p14:creationId xmlns:p14="http://schemas.microsoft.com/office/powerpoint/2010/main" val="310415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407" y="205979"/>
            <a:ext cx="7090513"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72407" y="1200152"/>
            <a:ext cx="7090513" cy="36155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0344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0" r:id="rId4"/>
    <p:sldLayoutId id="2147483671" r:id="rId5"/>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4.png"/><Relationship Id="rId1" Type="http://schemas.microsoft.com/office/2007/relationships/media" Target="file://localhost/Users/brieger/Uni/Talks/Oratie20170929/Feynman_shorter.mp4" TargetMode="External"/><Relationship Id="rId2" Type="http://schemas.openxmlformats.org/officeDocument/2006/relationships/video" Target="file://localhost/Users/brieger/Uni/Talks/Oratie20170929/Feynman_shorter.mp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jpeg"/><Relationship Id="rId1" Type="http://schemas.openxmlformats.org/officeDocument/2006/relationships/slideLayout" Target="../slideLayouts/slideLayout3.xml"/><Relationship Id="rId2"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jpeg"/><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jpeg"/><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66.png"/><Relationship Id="rId6"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4.jpg"/><Relationship Id="rId5" Type="http://schemas.openxmlformats.org/officeDocument/2006/relationships/image" Target="../media/image79.jpeg"/><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 Id="rId3" Type="http://schemas.openxmlformats.org/officeDocument/2006/relationships/image" Target="../media/image80.png"/></Relationships>
</file>

<file path=ppt/slides/_rels/slide34.xml.rels><?xml version="1.0" encoding="UTF-8" standalone="yes"?>
<Relationships xmlns="http://schemas.openxmlformats.org/package/2006/relationships"><Relationship Id="rId9" Type="http://schemas.openxmlformats.org/officeDocument/2006/relationships/image" Target="../media/image89.png"/><Relationship Id="rId20" Type="http://schemas.openxmlformats.org/officeDocument/2006/relationships/image" Target="../media/image100.png"/><Relationship Id="rId21" Type="http://schemas.openxmlformats.org/officeDocument/2006/relationships/image" Target="../media/image101.png"/><Relationship Id="rId22" Type="http://schemas.openxmlformats.org/officeDocument/2006/relationships/image" Target="../media/image102.png"/><Relationship Id="rId23" Type="http://schemas.openxmlformats.org/officeDocument/2006/relationships/image" Target="../media/image103.png"/><Relationship Id="rId24" Type="http://schemas.openxmlformats.org/officeDocument/2006/relationships/image" Target="../media/image104.png"/><Relationship Id="rId10" Type="http://schemas.openxmlformats.org/officeDocument/2006/relationships/image" Target="../media/image90.png"/><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95.png"/><Relationship Id="rId16" Type="http://schemas.openxmlformats.org/officeDocument/2006/relationships/image" Target="../media/image96.png"/><Relationship Id="rId17" Type="http://schemas.openxmlformats.org/officeDocument/2006/relationships/image" Target="../media/image97.png"/><Relationship Id="rId18" Type="http://schemas.openxmlformats.org/officeDocument/2006/relationships/image" Target="../media/image98.png"/><Relationship Id="rId19"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48.png"/><Relationship Id="rId6"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jpeg"/><Relationship Id="rId6" Type="http://schemas.openxmlformats.org/officeDocument/2006/relationships/image" Target="../media/image115.jpeg"/><Relationship Id="rId7" Type="http://schemas.openxmlformats.org/officeDocument/2006/relationships/image" Target="../media/image116.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20" Type="http://schemas.openxmlformats.org/officeDocument/2006/relationships/image" Target="../media/image136.png"/><Relationship Id="rId21" Type="http://schemas.openxmlformats.org/officeDocument/2006/relationships/image" Target="../media/image137.png"/><Relationship Id="rId22" Type="http://schemas.openxmlformats.org/officeDocument/2006/relationships/image" Target="../media/image138.png"/><Relationship Id="rId23" Type="http://schemas.openxmlformats.org/officeDocument/2006/relationships/image" Target="../media/image139.png"/><Relationship Id="rId24" Type="http://schemas.openxmlformats.org/officeDocument/2006/relationships/image" Target="../media/image140.png"/><Relationship Id="rId25" Type="http://schemas.openxmlformats.org/officeDocument/2006/relationships/image" Target="../media/image141.png"/><Relationship Id="rId26" Type="http://schemas.openxmlformats.org/officeDocument/2006/relationships/image" Target="../media/image142.png"/><Relationship Id="rId27" Type="http://schemas.openxmlformats.org/officeDocument/2006/relationships/image" Target="../media/image143.png"/><Relationship Id="rId28" Type="http://schemas.openxmlformats.org/officeDocument/2006/relationships/image" Target="../media/image144.png"/><Relationship Id="rId29"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30" Type="http://schemas.openxmlformats.org/officeDocument/2006/relationships/image" Target="../media/image146.png"/><Relationship Id="rId31" Type="http://schemas.microsoft.com/office/2007/relationships/hdphoto" Target="../media/hdphoto1.wdp"/><Relationship Id="rId32" Type="http://schemas.openxmlformats.org/officeDocument/2006/relationships/image" Target="../media/image147.png"/><Relationship Id="rId9" Type="http://schemas.openxmlformats.org/officeDocument/2006/relationships/image" Target="../media/image125.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33" Type="http://schemas.openxmlformats.org/officeDocument/2006/relationships/image" Target="../media/image148.jpeg"/><Relationship Id="rId34" Type="http://schemas.openxmlformats.org/officeDocument/2006/relationships/image" Target="../media/image149.jpeg"/><Relationship Id="rId35" Type="http://schemas.openxmlformats.org/officeDocument/2006/relationships/image" Target="../media/image150.jpeg"/><Relationship Id="rId36" Type="http://schemas.openxmlformats.org/officeDocument/2006/relationships/image" Target="../media/image151.jpg"/><Relationship Id="rId10" Type="http://schemas.openxmlformats.org/officeDocument/2006/relationships/image" Target="../media/image126.jpeg"/><Relationship Id="rId11" Type="http://schemas.openxmlformats.org/officeDocument/2006/relationships/image" Target="../media/image127.jpeg"/><Relationship Id="rId12" Type="http://schemas.openxmlformats.org/officeDocument/2006/relationships/image" Target="../media/image128.png"/><Relationship Id="rId13" Type="http://schemas.openxmlformats.org/officeDocument/2006/relationships/image" Target="../media/image129.png"/><Relationship Id="rId14" Type="http://schemas.openxmlformats.org/officeDocument/2006/relationships/image" Target="../media/image130.png"/><Relationship Id="rId15" Type="http://schemas.openxmlformats.org/officeDocument/2006/relationships/image" Target="../media/image131.png"/><Relationship Id="rId16" Type="http://schemas.openxmlformats.org/officeDocument/2006/relationships/image" Target="../media/image132.png"/><Relationship Id="rId17" Type="http://schemas.openxmlformats.org/officeDocument/2006/relationships/image" Target="../media/image133.png"/><Relationship Id="rId18" Type="http://schemas.openxmlformats.org/officeDocument/2006/relationships/image" Target="../media/image134.png"/><Relationship Id="rId19" Type="http://schemas.openxmlformats.org/officeDocument/2006/relationships/image" Target="../media/image135.png"/><Relationship Id="rId37" Type="http://schemas.openxmlformats.org/officeDocument/2006/relationships/image" Target="../media/image152.png"/><Relationship Id="rId38" Type="http://schemas.openxmlformats.org/officeDocument/2006/relationships/image" Target="../media/image153.png"/><Relationship Id="rId39" Type="http://schemas.openxmlformats.org/officeDocument/2006/relationships/image" Target="../media/image1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jpeg"/><Relationship Id="rId8" Type="http://schemas.openxmlformats.org/officeDocument/2006/relationships/image" Target="../media/image160.jpeg"/><Relationship Id="rId9" Type="http://schemas.openxmlformats.org/officeDocument/2006/relationships/image" Target="../media/image16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2.JPG"/><Relationship Id="rId3" Type="http://schemas.openxmlformats.org/officeDocument/2006/relationships/image" Target="../media/image1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7.png"/><Relationship Id="rId1" Type="http://schemas.microsoft.com/office/2007/relationships/media" Target="file://localhost/Users/brieger/Uni/Talks/Oratie20170929/Cut_animation_shorter.mp4" TargetMode="External"/><Relationship Id="rId2" Type="http://schemas.openxmlformats.org/officeDocument/2006/relationships/video" Target="file://localhost/Users/brieger/Uni/Talks/Oratie20170929/Cut_animation_shorter.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998116" y="710029"/>
            <a:ext cx="7143356" cy="26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a:defRPr sz="2800">
                <a:solidFill>
                  <a:schemeClr val="tx1"/>
                </a:solidFill>
                <a:latin typeface="Tahoma" charset="0"/>
                <a:ea typeface="MS PGothic" charset="0"/>
                <a:cs typeface="MS PGothic" charset="0"/>
              </a:defRPr>
            </a:lvl1pPr>
            <a:lvl2pPr marL="742950" indent="-285750">
              <a:defRPr>
                <a:solidFill>
                  <a:schemeClr val="tx1"/>
                </a:solidFill>
                <a:latin typeface="Tahoma" charset="0"/>
                <a:ea typeface="MS PGothic" charset="0"/>
                <a:cs typeface="MS PGothic" charset="0"/>
              </a:defRPr>
            </a:lvl2pPr>
            <a:lvl3pPr marL="1143000" indent="-228600">
              <a:defRPr sz="2300">
                <a:solidFill>
                  <a:schemeClr val="tx1"/>
                </a:solidFill>
                <a:latin typeface="Tahoma" charset="0"/>
                <a:ea typeface="MS PGothic" charset="0"/>
                <a:cs typeface="MS PGothic" charset="0"/>
              </a:defRPr>
            </a:lvl3pPr>
            <a:lvl4pPr marL="1600200" indent="-228600">
              <a:defRPr sz="2000">
                <a:solidFill>
                  <a:schemeClr val="tx1"/>
                </a:solidFill>
                <a:latin typeface="Tahoma" charset="0"/>
                <a:ea typeface="MS PGothic" charset="0"/>
                <a:cs typeface="MS PGothic" charset="0"/>
              </a:defRPr>
            </a:lvl4pPr>
            <a:lvl5pPr marL="2057400" indent="-228600">
              <a:defRPr sz="1700">
                <a:solidFill>
                  <a:schemeClr val="tx1"/>
                </a:solidFill>
                <a:latin typeface="Tahoma" charset="0"/>
                <a:ea typeface="MS PGothic" charset="0"/>
                <a:cs typeface="MS PGothic" charset="0"/>
              </a:defRPr>
            </a:lvl5pPr>
            <a:lvl6pPr marL="2514600" indent="-228600">
              <a:lnSpc>
                <a:spcPts val="3550"/>
              </a:lnSpc>
              <a:buFont typeface="Times" charset="0"/>
              <a:defRPr sz="1700">
                <a:solidFill>
                  <a:schemeClr val="tx1"/>
                </a:solidFill>
                <a:latin typeface="Tahoma" charset="0"/>
                <a:ea typeface="MS PGothic" charset="0"/>
                <a:cs typeface="MS PGothic" charset="0"/>
              </a:defRPr>
            </a:lvl6pPr>
            <a:lvl7pPr marL="2971800" indent="-228600">
              <a:lnSpc>
                <a:spcPts val="3550"/>
              </a:lnSpc>
              <a:buFont typeface="Times" charset="0"/>
              <a:defRPr sz="1700">
                <a:solidFill>
                  <a:schemeClr val="tx1"/>
                </a:solidFill>
                <a:latin typeface="Tahoma" charset="0"/>
                <a:ea typeface="MS PGothic" charset="0"/>
                <a:cs typeface="MS PGothic" charset="0"/>
              </a:defRPr>
            </a:lvl7pPr>
            <a:lvl8pPr marL="3429000" indent="-228600">
              <a:lnSpc>
                <a:spcPts val="3550"/>
              </a:lnSpc>
              <a:buFont typeface="Times" charset="0"/>
              <a:defRPr sz="1700">
                <a:solidFill>
                  <a:schemeClr val="tx1"/>
                </a:solidFill>
                <a:latin typeface="Tahoma" charset="0"/>
                <a:ea typeface="MS PGothic" charset="0"/>
                <a:cs typeface="MS PGothic" charset="0"/>
              </a:defRPr>
            </a:lvl8pPr>
            <a:lvl9pPr marL="3886200" indent="-228600">
              <a:lnSpc>
                <a:spcPts val="3550"/>
              </a:lnSpc>
              <a:buFont typeface="Times" charset="0"/>
              <a:defRPr sz="1700">
                <a:solidFill>
                  <a:schemeClr val="tx1"/>
                </a:solidFill>
                <a:latin typeface="Tahoma" charset="0"/>
                <a:ea typeface="MS PGothic" charset="0"/>
                <a:cs typeface="MS PGothic" charset="0"/>
              </a:defRPr>
            </a:lvl9pPr>
          </a:lstStyle>
          <a:p>
            <a:pPr>
              <a:lnSpc>
                <a:spcPct val="90000"/>
              </a:lnSpc>
            </a:pPr>
            <a:r>
              <a:rPr lang="nl-NL" sz="3500" b="1" dirty="0"/>
              <a:t>‘Room at </a:t>
            </a:r>
            <a:r>
              <a:rPr lang="nl-NL" sz="3500" b="1" dirty="0" err="1"/>
              <a:t>the</a:t>
            </a:r>
            <a:r>
              <a:rPr lang="nl-NL" sz="3500" b="1" dirty="0"/>
              <a:t> </a:t>
            </a:r>
            <a:r>
              <a:rPr lang="nl-NL" sz="3500" b="1" dirty="0" err="1"/>
              <a:t>bottom</a:t>
            </a:r>
            <a:r>
              <a:rPr lang="nl-NL" sz="3500" b="1" dirty="0"/>
              <a:t>’</a:t>
            </a:r>
            <a:br>
              <a:rPr lang="nl-NL" sz="3500" b="1" dirty="0"/>
            </a:br>
            <a:endParaRPr lang="en-US" sz="3800" dirty="0">
              <a:latin typeface="Arial"/>
              <a:ea typeface="ヒラギノ角ゴ ProN W3" charset="0"/>
              <a:cs typeface="Arial"/>
              <a:sym typeface="Tahoma" charset="0"/>
            </a:endParaRPr>
          </a:p>
          <a:p>
            <a:r>
              <a:rPr lang="nl-NL" sz="2500" dirty="0">
                <a:latin typeface="Arial"/>
                <a:ea typeface="ヒラギノ角ゴ ProN W3" charset="0"/>
                <a:cs typeface="Arial"/>
                <a:sym typeface="Tahoma" charset="0"/>
              </a:rPr>
              <a:t>Intreerede </a:t>
            </a:r>
            <a:r>
              <a:rPr lang="nl-NL" sz="2500" dirty="0" err="1" smtClean="0">
                <a:latin typeface="Arial"/>
                <a:ea typeface="ヒラギノ角ゴ ProN W3" charset="0"/>
                <a:cs typeface="Arial"/>
                <a:sym typeface="Tahoma" charset="0"/>
              </a:rPr>
              <a:t>prof.dr</a:t>
            </a:r>
            <a:r>
              <a:rPr lang="nl-NL" sz="2500" dirty="0">
                <a:latin typeface="Arial"/>
                <a:ea typeface="ヒラギノ角ゴ ProN W3" charset="0"/>
                <a:cs typeface="Arial"/>
                <a:sym typeface="Tahoma" charset="0"/>
              </a:rPr>
              <a:t>. </a:t>
            </a:r>
            <a:r>
              <a:rPr lang="nl-NL" sz="2500" dirty="0" err="1" smtClean="0">
                <a:latin typeface="Arial"/>
                <a:ea typeface="ヒラギノ角ゴ ProN W3" charset="0"/>
                <a:cs typeface="Arial"/>
                <a:sym typeface="Tahoma" charset="0"/>
              </a:rPr>
              <a:t>Bernd</a:t>
            </a:r>
            <a:r>
              <a:rPr lang="nl-NL" sz="2500" dirty="0" smtClean="0">
                <a:latin typeface="Arial"/>
                <a:ea typeface="ヒラギノ角ゴ ProN W3" charset="0"/>
                <a:cs typeface="Arial"/>
                <a:sym typeface="Tahoma" charset="0"/>
              </a:rPr>
              <a:t> </a:t>
            </a:r>
            <a:r>
              <a:rPr lang="nl-NL" sz="2500" dirty="0">
                <a:latin typeface="Arial"/>
                <a:ea typeface="ヒラギノ角ゴ ProN W3" charset="0"/>
                <a:cs typeface="Arial"/>
                <a:sym typeface="Tahoma" charset="0"/>
              </a:rPr>
              <a:t>Rieger</a:t>
            </a:r>
          </a:p>
          <a:p>
            <a:r>
              <a:rPr lang="nl-NL" sz="2500" dirty="0">
                <a:latin typeface="Arial"/>
                <a:ea typeface="ヒラギノ角ゴ ProN W3" charset="0"/>
                <a:cs typeface="Arial"/>
                <a:sym typeface="Tahoma" charset="0"/>
              </a:rPr>
              <a:t>Hoogleraar Imaging </a:t>
            </a:r>
            <a:r>
              <a:rPr lang="nl-NL" sz="2500" dirty="0" err="1">
                <a:latin typeface="Arial"/>
                <a:ea typeface="ヒラギノ角ゴ ProN W3" charset="0"/>
                <a:cs typeface="Arial"/>
                <a:sym typeface="Tahoma" charset="0"/>
              </a:rPr>
              <a:t>Physics</a:t>
            </a:r>
            <a:endParaRPr lang="nl-NL" sz="2500" dirty="0">
              <a:latin typeface="Arial"/>
              <a:ea typeface="ヒラギノ角ゴ ProN W3" charset="0"/>
              <a:cs typeface="Arial"/>
              <a:sym typeface="Tahoma" charset="0"/>
            </a:endParaRPr>
          </a:p>
          <a:p>
            <a:endParaRPr lang="nl-NL" sz="2900" dirty="0">
              <a:latin typeface="Arial"/>
              <a:ea typeface="ヒラギノ角ゴ ProN W3" charset="0"/>
              <a:cs typeface="Arial"/>
              <a:sym typeface="Tahoma" charset="0"/>
            </a:endParaRPr>
          </a:p>
          <a:p>
            <a:r>
              <a:rPr lang="en-US" sz="2500" dirty="0">
                <a:latin typeface="Arial"/>
                <a:ea typeface="ヒラギノ角ゴ ProN W3" charset="0"/>
                <a:cs typeface="Arial"/>
                <a:sym typeface="Tahoma" charset="0"/>
              </a:rPr>
              <a:t>29 </a:t>
            </a:r>
            <a:r>
              <a:rPr lang="en-US" sz="2500" dirty="0" smtClean="0">
                <a:latin typeface="Arial"/>
                <a:ea typeface="ヒラギノ角ゴ ProN W3" charset="0"/>
                <a:cs typeface="Arial"/>
                <a:sym typeface="Tahoma" charset="0"/>
              </a:rPr>
              <a:t>September </a:t>
            </a:r>
            <a:r>
              <a:rPr lang="en-US" sz="2500" dirty="0">
                <a:latin typeface="Arial"/>
                <a:ea typeface="ヒラギノ角ゴ ProN W3" charset="0"/>
                <a:cs typeface="Arial"/>
                <a:sym typeface="Tahoma" charset="0"/>
              </a:rPr>
              <a:t>2017</a:t>
            </a:r>
          </a:p>
        </p:txBody>
      </p:sp>
    </p:spTree>
    <p:extLst>
      <p:ext uri="{BB962C8B-B14F-4D97-AF65-F5344CB8AC3E}">
        <p14:creationId xmlns:p14="http://schemas.microsoft.com/office/powerpoint/2010/main" val="2200393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59851" y="1148999"/>
            <a:ext cx="2217068" cy="27245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423" y="2105115"/>
            <a:ext cx="3650424" cy="28400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90773" y="88409"/>
            <a:ext cx="2253145" cy="3405413"/>
          </a:xfrm>
          <a:prstGeom prst="rect">
            <a:avLst/>
          </a:prstGeom>
        </p:spPr>
      </p:pic>
    </p:spTree>
    <p:extLst>
      <p:ext uri="{BB962C8B-B14F-4D97-AF65-F5344CB8AC3E}">
        <p14:creationId xmlns:p14="http://schemas.microsoft.com/office/powerpoint/2010/main" val="4052664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59851" y="1148999"/>
            <a:ext cx="2217068" cy="27245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421" y="1148999"/>
            <a:ext cx="3650424" cy="2840030"/>
          </a:xfrm>
          <a:prstGeom prst="rect">
            <a:avLst/>
          </a:prstGeom>
        </p:spPr>
      </p:pic>
    </p:spTree>
    <p:extLst>
      <p:ext uri="{BB962C8B-B14F-4D97-AF65-F5344CB8AC3E}">
        <p14:creationId xmlns:p14="http://schemas.microsoft.com/office/powerpoint/2010/main" val="2019333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 y="891772"/>
            <a:ext cx="9026769" cy="425172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6" y="254035"/>
            <a:ext cx="1957576" cy="1782672"/>
          </a:xfrm>
          <a:prstGeom prst="rect">
            <a:avLst/>
          </a:prstGeom>
        </p:spPr>
      </p:pic>
    </p:spTree>
    <p:extLst>
      <p:ext uri="{BB962C8B-B14F-4D97-AF65-F5344CB8AC3E}">
        <p14:creationId xmlns:p14="http://schemas.microsoft.com/office/powerpoint/2010/main" val="20316384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eynman_shorte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08328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57300" y="0"/>
            <a:ext cx="6610350" cy="5143500"/>
          </a:xfrm>
          <a:prstGeom prst="rect">
            <a:avLst/>
          </a:prstGeom>
        </p:spPr>
      </p:pic>
      <p:sp>
        <p:nvSpPr>
          <p:cNvPr id="2" name="Oval 1"/>
          <p:cNvSpPr/>
          <p:nvPr/>
        </p:nvSpPr>
        <p:spPr>
          <a:xfrm rot="3608009">
            <a:off x="3989524" y="3147032"/>
            <a:ext cx="980269" cy="57838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155514" y="2486452"/>
            <a:ext cx="1777049" cy="369332"/>
          </a:xfrm>
          <a:prstGeom prst="rect">
            <a:avLst/>
          </a:prstGeom>
          <a:solidFill>
            <a:schemeClr val="bg1"/>
          </a:solidFill>
          <a:ln w="22225">
            <a:solidFill>
              <a:srgbClr val="FF0000"/>
            </a:solidFill>
          </a:ln>
        </p:spPr>
        <p:txBody>
          <a:bodyPr wrap="none" rtlCol="0">
            <a:spAutoFit/>
          </a:bodyPr>
          <a:lstStyle/>
          <a:p>
            <a:r>
              <a:rPr lang="en-US" dirty="0" smtClean="0"/>
              <a:t>Light microscope</a:t>
            </a:r>
            <a:endParaRPr lang="en-US" dirty="0"/>
          </a:p>
        </p:txBody>
      </p:sp>
      <p:cxnSp>
        <p:nvCxnSpPr>
          <p:cNvPr id="9" name="Curved Connector 8"/>
          <p:cNvCxnSpPr>
            <a:endCxn id="2" idx="0"/>
          </p:cNvCxnSpPr>
          <p:nvPr/>
        </p:nvCxnSpPr>
        <p:spPr>
          <a:xfrm rot="10800000" flipV="1">
            <a:off x="4730443" y="2875599"/>
            <a:ext cx="1324370" cy="416613"/>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56684" y="3820610"/>
            <a:ext cx="2082834" cy="369332"/>
          </a:xfrm>
          <a:prstGeom prst="rect">
            <a:avLst/>
          </a:prstGeom>
          <a:solidFill>
            <a:schemeClr val="bg1"/>
          </a:solidFill>
          <a:ln w="25400">
            <a:solidFill>
              <a:srgbClr val="FF0000"/>
            </a:solidFill>
          </a:ln>
        </p:spPr>
        <p:txBody>
          <a:bodyPr wrap="none" rtlCol="0">
            <a:spAutoFit/>
          </a:bodyPr>
          <a:lstStyle/>
          <a:p>
            <a:r>
              <a:rPr lang="en-US" dirty="0" smtClean="0"/>
              <a:t>10x better with light</a:t>
            </a:r>
            <a:endParaRPr lang="en-US" dirty="0"/>
          </a:p>
        </p:txBody>
      </p:sp>
      <p:pic>
        <p:nvPicPr>
          <p:cNvPr id="8" name="Picture 7"/>
          <p:cNvPicPr>
            <a:picLocks noChangeAspect="1"/>
          </p:cNvPicPr>
          <p:nvPr/>
        </p:nvPicPr>
        <p:blipFill rotWithShape="1">
          <a:blip r:embed="rId3"/>
          <a:srcRect l="74940" t="54167" r="9597" b="34374"/>
          <a:stretch/>
        </p:blipFill>
        <p:spPr>
          <a:xfrm>
            <a:off x="5732345" y="2259639"/>
            <a:ext cx="3106910" cy="1791424"/>
          </a:xfrm>
          <a:prstGeom prst="rect">
            <a:avLst/>
          </a:prstGeom>
        </p:spPr>
      </p:pic>
      <p:pic>
        <p:nvPicPr>
          <p:cNvPr id="10" name="Picture 9"/>
          <p:cNvPicPr>
            <a:picLocks noChangeAspect="1"/>
          </p:cNvPicPr>
          <p:nvPr/>
        </p:nvPicPr>
        <p:blipFill rotWithShape="1">
          <a:blip r:embed="rId3"/>
          <a:srcRect l="59581" t="1885" r="4401" b="69593"/>
          <a:stretch/>
        </p:blipFill>
        <p:spPr>
          <a:xfrm>
            <a:off x="5155514" y="0"/>
            <a:ext cx="3667075" cy="2259639"/>
          </a:xfrm>
          <a:prstGeom prst="rect">
            <a:avLst/>
          </a:prstGeom>
        </p:spPr>
      </p:pic>
      <p:sp>
        <p:nvSpPr>
          <p:cNvPr id="7" name="Rounded Rectangle 6"/>
          <p:cNvSpPr/>
          <p:nvPr/>
        </p:nvSpPr>
        <p:spPr>
          <a:xfrm>
            <a:off x="2396746" y="2949384"/>
            <a:ext cx="1588049" cy="133131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034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par>
                                <p:cTn id="9" presetID="1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7.18896E-6 -1.79883E-6 L 0.05882 0.17371 " pathEditMode="relative" ptsTypes="AA">
                                      <p:cBhvr>
                                        <p:cTn id="33" dur="1000" fill="hold"/>
                                        <p:tgtEl>
                                          <p:spTgt spid="2"/>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2.7907E-6 -4.23196E-6 L -0.08244 0.08421 " pathEditMode="relative" rAng="0" ptsTypes="AA">
                                      <p:cBhvr>
                                        <p:cTn id="35" dur="1000" fill="hold"/>
                                        <p:tgtEl>
                                          <p:spTgt spid="7"/>
                                        </p:tgtEl>
                                        <p:attrNameLst>
                                          <p:attrName>ppt_x</p:attrName>
                                          <p:attrName>ppt_y</p:attrName>
                                        </p:attrNameLst>
                                      </p:cBhvr>
                                      <p:rCtr x="-4131" y="4195"/>
                                    </p:animMotion>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4" grpId="0"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3"/>
          <p:cNvSpPr txBox="1">
            <a:spLocks/>
          </p:cNvSpPr>
          <p:nvPr/>
        </p:nvSpPr>
        <p:spPr>
          <a:xfrm>
            <a:off x="99849" y="113434"/>
            <a:ext cx="5126892" cy="88618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pPr algn="ctr"/>
            <a:r>
              <a:rPr lang="en-GB" sz="2400" dirty="0" smtClean="0">
                <a:latin typeface="Bookman Old Style" charset="0"/>
                <a:ea typeface="MS PGothic" charset="0"/>
              </a:rPr>
              <a:t>Single molecule localization microscopy</a:t>
            </a:r>
            <a:endParaRPr lang="nl-NL" sz="2400" dirty="0">
              <a:latin typeface="Bookman Old Style" charset="0"/>
              <a:ea typeface="MS PGothic" charset="0"/>
            </a:endParaRPr>
          </a:p>
        </p:txBody>
      </p:sp>
      <p:grpSp>
        <p:nvGrpSpPr>
          <p:cNvPr id="7" name="Group 6"/>
          <p:cNvGrpSpPr/>
          <p:nvPr/>
        </p:nvGrpSpPr>
        <p:grpSpPr>
          <a:xfrm>
            <a:off x="4229849" y="3176136"/>
            <a:ext cx="779553" cy="746855"/>
            <a:chOff x="1681136" y="2638359"/>
            <a:chExt cx="618462" cy="669600"/>
          </a:xfrm>
          <a:effectLst/>
        </p:grpSpPr>
        <p:pic>
          <p:nvPicPr>
            <p:cNvPr id="8" name="Picture 7" descr="1.png"/>
            <p:cNvPicPr>
              <a:picLocks noChangeAspect="1"/>
            </p:cNvPicPr>
            <p:nvPr/>
          </p:nvPicPr>
          <p:blipFill rotWithShape="1">
            <a:blip r:embed="rId2" cstate="email">
              <a:extLst>
                <a:ext uri="{28A0092B-C50C-407E-A947-70E740481C1C}">
                  <a14:useLocalDpi xmlns:a14="http://schemas.microsoft.com/office/drawing/2010/main" val="0"/>
                </a:ext>
              </a:extLst>
            </a:blip>
            <a:srcRect l="13872" t="12696" r="25025" b="24945"/>
            <a:stretch/>
          </p:blipFill>
          <p:spPr>
            <a:xfrm>
              <a:off x="1681136" y="2638359"/>
              <a:ext cx="618462" cy="669600"/>
            </a:xfrm>
            <a:prstGeom prst="rect">
              <a:avLst/>
            </a:prstGeom>
            <a:ln>
              <a:noFill/>
            </a:ln>
          </p:spPr>
        </p:pic>
        <p:sp>
          <p:nvSpPr>
            <p:cNvPr id="9" name="Multiply 8"/>
            <p:cNvSpPr/>
            <p:nvPr/>
          </p:nvSpPr>
          <p:spPr>
            <a:xfrm>
              <a:off x="1924398" y="2871389"/>
              <a:ext cx="151104" cy="191825"/>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254118" y="2920182"/>
            <a:ext cx="612517" cy="369332"/>
          </a:xfrm>
          <a:prstGeom prst="rect">
            <a:avLst/>
          </a:prstGeom>
          <a:noFill/>
        </p:spPr>
        <p:txBody>
          <a:bodyPr wrap="none" rtlCol="0">
            <a:spAutoFit/>
          </a:bodyPr>
          <a:lstStyle/>
          <a:p>
            <a:r>
              <a:rPr lang="en-US" dirty="0" smtClean="0">
                <a:solidFill>
                  <a:schemeClr val="bg1">
                    <a:lumMod val="50000"/>
                  </a:schemeClr>
                </a:solidFill>
              </a:rPr>
              <a:t>time</a:t>
            </a:r>
            <a:endParaRPr lang="en-US" dirty="0">
              <a:solidFill>
                <a:schemeClr val="bg1">
                  <a:lumMod val="50000"/>
                </a:schemeClr>
              </a:solidFill>
            </a:endParaRPr>
          </a:p>
        </p:txBody>
      </p:sp>
      <p:grpSp>
        <p:nvGrpSpPr>
          <p:cNvPr id="12" name="Group 11"/>
          <p:cNvGrpSpPr/>
          <p:nvPr/>
        </p:nvGrpSpPr>
        <p:grpSpPr>
          <a:xfrm>
            <a:off x="5988575" y="1884251"/>
            <a:ext cx="1602815" cy="1076952"/>
            <a:chOff x="4664981" y="2996225"/>
            <a:chExt cx="1260772" cy="796865"/>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64981" y="2996225"/>
              <a:ext cx="1260772" cy="780954"/>
            </a:xfrm>
            <a:prstGeom prst="rect">
              <a:avLst/>
            </a:prstGeom>
          </p:spPr>
        </p:pic>
        <p:cxnSp>
          <p:nvCxnSpPr>
            <p:cNvPr id="14" name="Straight Connector 13"/>
            <p:cNvCxnSpPr/>
            <p:nvPr/>
          </p:nvCxnSpPr>
          <p:spPr>
            <a:xfrm>
              <a:off x="4694376" y="3665175"/>
              <a:ext cx="25123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33477" y="3516091"/>
              <a:ext cx="657226" cy="276999"/>
            </a:xfrm>
            <a:prstGeom prst="rect">
              <a:avLst/>
            </a:prstGeom>
            <a:noFill/>
          </p:spPr>
          <p:txBody>
            <a:bodyPr wrap="none" rtlCol="0">
              <a:spAutoFit/>
            </a:bodyPr>
            <a:lstStyle/>
            <a:p>
              <a:r>
                <a:rPr lang="en-US" sz="1200" dirty="0" smtClean="0">
                  <a:solidFill>
                    <a:schemeClr val="bg1"/>
                  </a:solidFill>
                </a:rPr>
                <a:t>200 nm </a:t>
              </a:r>
              <a:endParaRPr lang="en-US" sz="1200" dirty="0">
                <a:solidFill>
                  <a:schemeClr val="bg1"/>
                </a:solidFill>
              </a:endParaRPr>
            </a:p>
          </p:txBody>
        </p:sp>
      </p:grpSp>
      <p:sp>
        <p:nvSpPr>
          <p:cNvPr id="17" name="Bent Arrow 16"/>
          <p:cNvSpPr/>
          <p:nvPr/>
        </p:nvSpPr>
        <p:spPr>
          <a:xfrm rot="16200000" flipV="1">
            <a:off x="5897586" y="2744652"/>
            <a:ext cx="473802" cy="1310992"/>
          </a:xfrm>
          <a:prstGeom prst="bentArrow">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18" name="Right Arrow 17"/>
          <p:cNvSpPr/>
          <p:nvPr/>
        </p:nvSpPr>
        <p:spPr>
          <a:xfrm>
            <a:off x="3957917" y="2183371"/>
            <a:ext cx="1323418" cy="468626"/>
          </a:xfrm>
          <a:prstGeom prst="rightArrow">
            <a:avLst/>
          </a:prstGeom>
          <a:gradFill flip="none" rotWithShape="1">
            <a:gsLst>
              <a:gs pos="0">
                <a:schemeClr val="bg1">
                  <a:lumMod val="50000"/>
                </a:schemeClr>
              </a:gs>
              <a:gs pos="100000">
                <a:srgbClr val="FFFFFF"/>
              </a:gs>
            </a:gsLst>
            <a:lin ang="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b="1" dirty="0"/>
          </a:p>
        </p:txBody>
      </p:sp>
      <p:grpSp>
        <p:nvGrpSpPr>
          <p:cNvPr id="19" name="Group 18"/>
          <p:cNvGrpSpPr>
            <a:grpSpLocks noChangeAspect="1"/>
          </p:cNvGrpSpPr>
          <p:nvPr/>
        </p:nvGrpSpPr>
        <p:grpSpPr>
          <a:xfrm>
            <a:off x="1466635" y="945799"/>
            <a:ext cx="2162727" cy="2558611"/>
            <a:chOff x="2007848" y="3064915"/>
            <a:chExt cx="1045595" cy="1236990"/>
          </a:xfrm>
        </p:grpSpPr>
        <p:cxnSp>
          <p:nvCxnSpPr>
            <p:cNvPr id="20" name="Straight Arrow Connector 19"/>
            <p:cNvCxnSpPr/>
            <p:nvPr/>
          </p:nvCxnSpPr>
          <p:spPr>
            <a:xfrm>
              <a:off x="2007848" y="3649310"/>
              <a:ext cx="386769" cy="65259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2067921" y="3064915"/>
              <a:ext cx="897700" cy="1072051"/>
              <a:chOff x="588746" y="1423800"/>
              <a:chExt cx="897700" cy="1072051"/>
            </a:xfrm>
          </p:grpSpPr>
          <p:grpSp>
            <p:nvGrpSpPr>
              <p:cNvPr id="24" name="Group 23"/>
              <p:cNvGrpSpPr>
                <a:grpSpLocks noChangeAspect="1"/>
              </p:cNvGrpSpPr>
              <p:nvPr/>
            </p:nvGrpSpPr>
            <p:grpSpPr>
              <a:xfrm>
                <a:off x="588746" y="1423800"/>
                <a:ext cx="897700" cy="1072051"/>
                <a:chOff x="2072922" y="2590131"/>
                <a:chExt cx="1343525" cy="1604464"/>
              </a:xfrm>
            </p:grpSpPr>
            <p:pic>
              <p:nvPicPr>
                <p:cNvPr id="26" name="Picture 25" descr="1.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a:off x="2090253" y="2572800"/>
                  <a:ext cx="1068651" cy="1103313"/>
                </a:xfrm>
                <a:prstGeom prst="rect">
                  <a:avLst/>
                </a:prstGeom>
                <a:ln>
                  <a:solidFill>
                    <a:schemeClr val="bg1"/>
                  </a:solidFill>
                </a:ln>
              </p:spPr>
            </p:pic>
            <p:pic>
              <p:nvPicPr>
                <p:cNvPr id="27" name="Picture 26" descr="1.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2217844" y="2849789"/>
                  <a:ext cx="1068651" cy="1103313"/>
                </a:xfrm>
                <a:prstGeom prst="rect">
                  <a:avLst/>
                </a:prstGeom>
                <a:ln>
                  <a:solidFill>
                    <a:schemeClr val="bg1"/>
                  </a:solidFill>
                </a:ln>
              </p:spPr>
            </p:pic>
            <p:pic>
              <p:nvPicPr>
                <p:cNvPr id="28" name="Picture 27" descr="1.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358062" y="3136295"/>
                  <a:ext cx="1058385" cy="1058300"/>
                </a:xfrm>
                <a:prstGeom prst="rect">
                  <a:avLst/>
                </a:prstGeom>
                <a:ln>
                  <a:solidFill>
                    <a:schemeClr val="bg1"/>
                  </a:solidFill>
                </a:ln>
              </p:spPr>
            </p:pic>
          </p:grpSp>
          <p:sp>
            <p:nvSpPr>
              <p:cNvPr id="25" name="Rectangle 24"/>
              <p:cNvSpPr/>
              <p:nvPr/>
            </p:nvSpPr>
            <p:spPr>
              <a:xfrm>
                <a:off x="1252792" y="2258257"/>
                <a:ext cx="166810" cy="17380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2548452" y="3433479"/>
              <a:ext cx="504991" cy="276999"/>
            </a:xfrm>
            <a:prstGeom prst="rect">
              <a:avLst/>
            </a:prstGeom>
            <a:noFill/>
          </p:spPr>
          <p:txBody>
            <a:bodyPr wrap="none" rtlCol="0">
              <a:spAutoFit/>
            </a:bodyPr>
            <a:lstStyle/>
            <a:p>
              <a:r>
                <a:rPr lang="en-US" sz="1200" dirty="0" smtClean="0">
                  <a:solidFill>
                    <a:schemeClr val="bg1"/>
                  </a:solidFill>
                </a:rPr>
                <a:t>2 </a:t>
              </a:r>
              <a:r>
                <a:rPr lang="en-US" sz="1200" dirty="0" err="1" smtClean="0">
                  <a:solidFill>
                    <a:schemeClr val="bg1"/>
                  </a:solidFill>
                </a:rPr>
                <a:t>μm</a:t>
              </a:r>
              <a:r>
                <a:rPr lang="en-US" sz="1200" dirty="0" smtClean="0">
                  <a:solidFill>
                    <a:schemeClr val="bg1"/>
                  </a:solidFill>
                </a:rPr>
                <a:t> </a:t>
              </a:r>
              <a:endParaRPr lang="en-US" sz="1200" dirty="0">
                <a:solidFill>
                  <a:schemeClr val="bg1"/>
                </a:solidFill>
              </a:endParaRPr>
            </a:p>
          </p:txBody>
        </p:sp>
        <p:cxnSp>
          <p:nvCxnSpPr>
            <p:cNvPr id="23" name="Straight Connector 22"/>
            <p:cNvCxnSpPr/>
            <p:nvPr/>
          </p:nvCxnSpPr>
          <p:spPr>
            <a:xfrm>
              <a:off x="2297369" y="3506437"/>
              <a:ext cx="25123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4366047" y="2227812"/>
            <a:ext cx="530915" cy="338554"/>
          </a:xfrm>
          <a:prstGeom prst="rect">
            <a:avLst/>
          </a:prstGeom>
          <a:noFill/>
        </p:spPr>
        <p:txBody>
          <a:bodyPr wrap="none" rtlCol="0">
            <a:spAutoFit/>
          </a:bodyPr>
          <a:lstStyle/>
          <a:p>
            <a:r>
              <a:rPr lang="en-US" sz="1600" dirty="0" smtClean="0"/>
              <a:t>10 x</a:t>
            </a:r>
            <a:endParaRPr lang="en-US" sz="1600" dirty="0"/>
          </a:p>
        </p:txBody>
      </p:sp>
      <p:sp>
        <p:nvSpPr>
          <p:cNvPr id="31" name="TextBox 30"/>
          <p:cNvSpPr txBox="1"/>
          <p:nvPr/>
        </p:nvSpPr>
        <p:spPr>
          <a:xfrm>
            <a:off x="16401" y="4700635"/>
            <a:ext cx="2099774" cy="400110"/>
          </a:xfrm>
          <a:prstGeom prst="rect">
            <a:avLst/>
          </a:prstGeom>
          <a:noFill/>
        </p:spPr>
        <p:txBody>
          <a:bodyPr wrap="square" rtlCol="0">
            <a:spAutoFit/>
          </a:bodyPr>
          <a:lstStyle/>
          <a:p>
            <a:r>
              <a:rPr lang="nl-NL" sz="2000" dirty="0" err="1"/>
              <a:t>d</a:t>
            </a:r>
            <a:r>
              <a:rPr lang="nl-NL" sz="2000" dirty="0" err="1" smtClean="0"/>
              <a:t>iffraction</a:t>
            </a:r>
            <a:r>
              <a:rPr lang="en-US" sz="2000" dirty="0" smtClean="0"/>
              <a:t> of light</a:t>
            </a:r>
            <a:endParaRPr lang="nl-NL" sz="2000" dirty="0" smtClean="0"/>
          </a:p>
        </p:txBody>
      </p:sp>
      <p:sp>
        <p:nvSpPr>
          <p:cNvPr id="33" name="TextBox 32"/>
          <p:cNvSpPr txBox="1"/>
          <p:nvPr/>
        </p:nvSpPr>
        <p:spPr>
          <a:xfrm>
            <a:off x="5846665" y="2881566"/>
            <a:ext cx="2482947" cy="307777"/>
          </a:xfrm>
          <a:prstGeom prst="rect">
            <a:avLst/>
          </a:prstGeom>
          <a:noFill/>
        </p:spPr>
        <p:txBody>
          <a:bodyPr wrap="square" rtlCol="0">
            <a:spAutoFit/>
          </a:bodyPr>
          <a:lstStyle/>
          <a:p>
            <a:r>
              <a:rPr lang="en-US" sz="1400" dirty="0" err="1" smtClean="0"/>
              <a:t>Zhuang</a:t>
            </a:r>
            <a:r>
              <a:rPr lang="en-US" sz="1400" dirty="0" smtClean="0"/>
              <a:t> lab, </a:t>
            </a:r>
            <a:r>
              <a:rPr lang="en-US" sz="1400" dirty="0"/>
              <a:t> </a:t>
            </a:r>
            <a:r>
              <a:rPr lang="en-US" sz="1400" i="1" dirty="0" smtClean="0"/>
              <a:t>Science</a:t>
            </a:r>
            <a:r>
              <a:rPr lang="en-US" sz="1400" dirty="0" smtClean="0"/>
              <a:t> 2013</a:t>
            </a:r>
            <a:endParaRPr lang="en-US" sz="1400" dirty="0"/>
          </a:p>
        </p:txBody>
      </p:sp>
      <p:sp>
        <p:nvSpPr>
          <p:cNvPr id="34" name="Bent Arrow 33"/>
          <p:cNvSpPr/>
          <p:nvPr/>
        </p:nvSpPr>
        <p:spPr>
          <a:xfrm flipV="1">
            <a:off x="3115727" y="3261620"/>
            <a:ext cx="700365" cy="490944"/>
          </a:xfrm>
          <a:prstGeom prst="bentArrow">
            <a:avLst>
              <a:gd name="adj1" fmla="val 25000"/>
              <a:gd name="adj2" fmla="val 29678"/>
              <a:gd name="adj3" fmla="val 25000"/>
              <a:gd name="adj4" fmla="val 38781"/>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pic>
        <p:nvPicPr>
          <p:cNvPr id="35" name="Picture 34" descr="Screen Shot 2017-09-13 at 14.48.53.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81000" y="3441889"/>
            <a:ext cx="1641385" cy="1258746"/>
          </a:xfrm>
          <a:prstGeom prst="rect">
            <a:avLst/>
          </a:prstGeom>
        </p:spPr>
      </p:pic>
      <p:pic>
        <p:nvPicPr>
          <p:cNvPr id="36" name="Picture 35" descr="Screen Shot 2017-09-13 at 14.50.06.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931835" y="3650009"/>
            <a:ext cx="1822361" cy="1348181"/>
          </a:xfrm>
          <a:prstGeom prst="rect">
            <a:avLst/>
          </a:prstGeom>
        </p:spPr>
      </p:pic>
      <p:pic>
        <p:nvPicPr>
          <p:cNvPr id="38" name="Picture 37"/>
          <p:cNvPicPr>
            <a:picLocks noChangeAspect="1"/>
          </p:cNvPicPr>
          <p:nvPr/>
        </p:nvPicPr>
        <p:blipFill rotWithShape="1">
          <a:blip r:embed="rId8" cstate="screen">
            <a:extLst>
              <a:ext uri="{28A0092B-C50C-407E-A947-70E740481C1C}">
                <a14:useLocalDpi xmlns:a14="http://schemas.microsoft.com/office/drawing/2010/main"/>
              </a:ext>
            </a:extLst>
          </a:blip>
          <a:srcRect l="3216" t="6409" r="1889" b="8907"/>
          <a:stretch/>
        </p:blipFill>
        <p:spPr>
          <a:xfrm>
            <a:off x="5281335" y="113434"/>
            <a:ext cx="2807348" cy="1452383"/>
          </a:xfrm>
          <a:prstGeom prst="rect">
            <a:avLst/>
          </a:prstGeom>
        </p:spPr>
      </p:pic>
    </p:spTree>
    <p:extLst>
      <p:ext uri="{BB962C8B-B14F-4D97-AF65-F5344CB8AC3E}">
        <p14:creationId xmlns:p14="http://schemas.microsoft.com/office/powerpoint/2010/main" val="3542499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WP_20140524_00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8649"/>
          </a:xfrm>
          <a:prstGeom prst="rect">
            <a:avLst/>
          </a:prstGeom>
        </p:spPr>
      </p:pic>
      <p:sp>
        <p:nvSpPr>
          <p:cNvPr id="5" name="TextBox 4"/>
          <p:cNvSpPr txBox="1"/>
          <p:nvPr/>
        </p:nvSpPr>
        <p:spPr>
          <a:xfrm>
            <a:off x="6690340" y="101236"/>
            <a:ext cx="2348832" cy="369332"/>
          </a:xfrm>
          <a:prstGeom prst="rect">
            <a:avLst/>
          </a:prstGeom>
          <a:noFill/>
        </p:spPr>
        <p:txBody>
          <a:bodyPr wrap="none" rtlCol="0">
            <a:spAutoFit/>
          </a:bodyPr>
          <a:lstStyle/>
          <a:p>
            <a:r>
              <a:rPr lang="en-US" dirty="0" err="1" smtClean="0"/>
              <a:t>Kröller</a:t>
            </a:r>
            <a:r>
              <a:rPr lang="en-US" dirty="0" smtClean="0"/>
              <a:t> Müller museum</a:t>
            </a:r>
            <a:endParaRPr lang="en-US" dirty="0"/>
          </a:p>
        </p:txBody>
      </p:sp>
    </p:spTree>
    <p:extLst>
      <p:ext uri="{BB962C8B-B14F-4D97-AF65-F5344CB8AC3E}">
        <p14:creationId xmlns:p14="http://schemas.microsoft.com/office/powerpoint/2010/main" val="37867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244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1" y="0"/>
            <a:ext cx="9205951" cy="562138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063" y="1396666"/>
            <a:ext cx="4429125" cy="2257498"/>
          </a:xfrm>
          <a:prstGeom prst="rect">
            <a:avLst/>
          </a:prstGeom>
          <a:ln w="19050">
            <a:solidFill>
              <a:schemeClr val="tx1"/>
            </a:solidFill>
          </a:ln>
        </p:spPr>
      </p:pic>
      <p:sp>
        <p:nvSpPr>
          <p:cNvPr id="4" name="Rectangle 3"/>
          <p:cNvSpPr/>
          <p:nvPr/>
        </p:nvSpPr>
        <p:spPr>
          <a:xfrm>
            <a:off x="376057" y="4397175"/>
            <a:ext cx="3500011" cy="646331"/>
          </a:xfrm>
          <a:prstGeom prst="rect">
            <a:avLst/>
          </a:prstGeom>
          <a:solidFill>
            <a:schemeClr val="bg1">
              <a:alpha val="0"/>
            </a:schemeClr>
          </a:solidFill>
        </p:spPr>
        <p:txBody>
          <a:bodyPr wrap="square">
            <a:spAutoFit/>
          </a:bodyPr>
          <a:lstStyle/>
          <a:p>
            <a:r>
              <a:rPr lang="en-US" sz="1800" i="1" dirty="0"/>
              <a:t>The Lighthouse at </a:t>
            </a:r>
            <a:r>
              <a:rPr lang="en-US" sz="1800" i="1" dirty="0" err="1" smtClean="0"/>
              <a:t>Honfleur</a:t>
            </a:r>
            <a:r>
              <a:rPr lang="en-US" sz="1800" dirty="0" smtClean="0"/>
              <a:t> </a:t>
            </a:r>
          </a:p>
          <a:p>
            <a:r>
              <a:rPr lang="en-US" sz="1800" dirty="0" smtClean="0"/>
              <a:t>Georges</a:t>
            </a:r>
            <a:r>
              <a:rPr lang="en-US" sz="1800" dirty="0"/>
              <a:t>-Pierre Seurat (1859-1891)</a:t>
            </a:r>
          </a:p>
        </p:txBody>
      </p:sp>
      <p:sp>
        <p:nvSpPr>
          <p:cNvPr id="9" name="Rectangle 8"/>
          <p:cNvSpPr/>
          <p:nvPr/>
        </p:nvSpPr>
        <p:spPr bwMode="auto">
          <a:xfrm>
            <a:off x="3381112" y="2013446"/>
            <a:ext cx="1333500" cy="511969"/>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18868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par>
                                <p:cTn id="10" presetID="6" presetClass="emph" presetSubtype="0" accel="50000" fill="hold" nodeType="withEffect">
                                  <p:stCondLst>
                                    <p:cond delay="0"/>
                                  </p:stCondLst>
                                  <p:childTnLst>
                                    <p:animScale>
                                      <p:cBhvr>
                                        <p:cTn id="11" dur="2000" fill="hold"/>
                                        <p:tgtEl>
                                          <p:spTgt spid="10"/>
                                        </p:tgtEl>
                                      </p:cBhvr>
                                      <p:by x="150000" y="150000"/>
                                    </p:animScale>
                                  </p:childTnLst>
                                </p:cTn>
                              </p:par>
                              <p:par>
                                <p:cTn id="12" presetID="3" presetClass="exit" presetSubtype="10" fill="hold" grpId="1" nodeType="withEffect">
                                  <p:stCondLst>
                                    <p:cond delay="1000"/>
                                  </p:stCondLst>
                                  <p:childTnLst>
                                    <p:animEffect transition="out" filter="blinds(horizontal)">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675" b="876"/>
          <a:stretch/>
        </p:blipFill>
        <p:spPr>
          <a:xfrm>
            <a:off x="4893720" y="1473695"/>
            <a:ext cx="4250280" cy="3047465"/>
          </a:xfrm>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2704" y="292021"/>
            <a:ext cx="4155330" cy="392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04" y="4804963"/>
            <a:ext cx="9100248" cy="276999"/>
          </a:xfrm>
          <a:prstGeom prst="rect">
            <a:avLst/>
          </a:prstGeom>
          <a:noFill/>
        </p:spPr>
        <p:txBody>
          <a:bodyPr wrap="square" rtlCol="0">
            <a:spAutoFit/>
          </a:bodyPr>
          <a:lstStyle/>
          <a:p>
            <a:pPr algn="l"/>
            <a:r>
              <a:rPr lang="nl-NL" sz="1200" dirty="0"/>
              <a:t>K.Xu, G. Zhong, X. </a:t>
            </a:r>
            <a:r>
              <a:rPr lang="nl-NL" sz="1200" dirty="0" smtClean="0"/>
              <a:t>Zhuang, </a:t>
            </a:r>
            <a:r>
              <a:rPr lang="nl-NL" sz="1200" i="1" dirty="0" smtClean="0"/>
              <a:t>Actin</a:t>
            </a:r>
            <a:r>
              <a:rPr lang="nl-NL" sz="1200" i="1" dirty="0"/>
              <a:t>, </a:t>
            </a:r>
            <a:r>
              <a:rPr lang="nl-NL" sz="1200" i="1" dirty="0" smtClean="0"/>
              <a:t>spectrin</a:t>
            </a:r>
            <a:r>
              <a:rPr lang="nl-NL" sz="1200" i="1" dirty="0"/>
              <a:t>, and </a:t>
            </a:r>
            <a:r>
              <a:rPr lang="nl-NL" sz="1200" i="1" dirty="0" smtClean="0"/>
              <a:t>associated proteins form </a:t>
            </a:r>
            <a:r>
              <a:rPr lang="nl-NL" sz="1200" i="1" dirty="0"/>
              <a:t>a </a:t>
            </a:r>
            <a:r>
              <a:rPr lang="nl-NL" sz="1200" i="1" dirty="0" smtClean="0"/>
              <a:t>periodic </a:t>
            </a:r>
            <a:r>
              <a:rPr lang="nl-NL" sz="1200" i="1" dirty="0"/>
              <a:t>c</a:t>
            </a:r>
            <a:r>
              <a:rPr lang="nl-NL" sz="1200" i="1" dirty="0" smtClean="0"/>
              <a:t>ytoskeletal </a:t>
            </a:r>
            <a:r>
              <a:rPr lang="nl-NL" sz="1200" i="1" dirty="0"/>
              <a:t>s</a:t>
            </a:r>
            <a:r>
              <a:rPr lang="nl-NL" sz="1200" i="1" dirty="0" smtClean="0"/>
              <a:t>tructure </a:t>
            </a:r>
            <a:r>
              <a:rPr lang="nl-NL" sz="1200" i="1" dirty="0"/>
              <a:t>in a</a:t>
            </a:r>
            <a:r>
              <a:rPr lang="nl-NL" sz="1200" i="1" dirty="0" smtClean="0"/>
              <a:t>xons</a:t>
            </a:r>
            <a:r>
              <a:rPr lang="nl-NL" sz="1200" dirty="0" smtClean="0"/>
              <a:t>, </a:t>
            </a:r>
            <a:r>
              <a:rPr lang="nl-NL" sz="1200" b="1" dirty="0" err="1" smtClean="0"/>
              <a:t>Science</a:t>
            </a:r>
            <a:r>
              <a:rPr lang="nl-NL" sz="1200" dirty="0" smtClean="0"/>
              <a:t>, 2013.  </a:t>
            </a:r>
            <a:endParaRPr lang="nl-NL" sz="1200" dirty="0"/>
          </a:p>
        </p:txBody>
      </p:sp>
      <p:sp>
        <p:nvSpPr>
          <p:cNvPr id="7" name="Title 3"/>
          <p:cNvSpPr txBox="1">
            <a:spLocks/>
          </p:cNvSpPr>
          <p:nvPr/>
        </p:nvSpPr>
        <p:spPr>
          <a:xfrm>
            <a:off x="4488573" y="192537"/>
            <a:ext cx="4734379" cy="1281158"/>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400" dirty="0" smtClean="0">
                <a:latin typeface="Bookman Old Style" charset="0"/>
                <a:ea typeface="MS PGothic" charset="0"/>
              </a:rPr>
              <a:t>Localization Microscopy &amp; structure in axons</a:t>
            </a:r>
            <a:endParaRPr lang="nl-NL" sz="2400" dirty="0">
              <a:latin typeface="Bookman Old Style" charset="0"/>
              <a:ea typeface="MS PGothic" charset="0"/>
            </a:endParaRPr>
          </a:p>
        </p:txBody>
      </p:sp>
      <p:sp>
        <p:nvSpPr>
          <p:cNvPr id="2" name="TextBox 1"/>
          <p:cNvSpPr txBox="1"/>
          <p:nvPr/>
        </p:nvSpPr>
        <p:spPr>
          <a:xfrm>
            <a:off x="1369786" y="-281214"/>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614122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759" y="2231031"/>
            <a:ext cx="3695700" cy="3035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9644"/>
            <a:ext cx="3912344" cy="38838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58390" y="1184943"/>
            <a:ext cx="1609590" cy="1625600"/>
          </a:xfrm>
          <a:prstGeom prst="rect">
            <a:avLst/>
          </a:prstGeom>
        </p:spPr>
      </p:pic>
      <p:sp>
        <p:nvSpPr>
          <p:cNvPr id="10" name="Title 3"/>
          <p:cNvSpPr txBox="1">
            <a:spLocks/>
          </p:cNvSpPr>
          <p:nvPr/>
        </p:nvSpPr>
        <p:spPr>
          <a:xfrm>
            <a:off x="2236587" y="305604"/>
            <a:ext cx="3630022" cy="631584"/>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400" dirty="0" smtClean="0">
                <a:latin typeface="Bookman Old Style" charset="0"/>
                <a:ea typeface="MS PGothic" charset="0"/>
              </a:rPr>
              <a:t>What we can do now</a:t>
            </a:r>
            <a:endParaRPr lang="nl-NL" sz="2400" dirty="0">
              <a:latin typeface="Bookman Old Style" charset="0"/>
              <a:ea typeface="MS PGothic" charset="0"/>
            </a:endParaRPr>
          </a:p>
        </p:txBody>
      </p:sp>
      <p:pic>
        <p:nvPicPr>
          <p:cNvPr id="11" name="Picture 10" descr="Screen Shot 2017-09-13 at 17.08.03.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8483" y="232535"/>
            <a:ext cx="2991332" cy="1409305"/>
          </a:xfrm>
          <a:prstGeom prst="rect">
            <a:avLst/>
          </a:prstGeom>
        </p:spPr>
      </p:pic>
      <p:sp>
        <p:nvSpPr>
          <p:cNvPr id="12" name="TextBox 11"/>
          <p:cNvSpPr txBox="1"/>
          <p:nvPr/>
        </p:nvSpPr>
        <p:spPr>
          <a:xfrm>
            <a:off x="86564" y="1772508"/>
            <a:ext cx="612968" cy="369332"/>
          </a:xfrm>
          <a:prstGeom prst="rect">
            <a:avLst/>
          </a:prstGeom>
          <a:noFill/>
        </p:spPr>
        <p:txBody>
          <a:bodyPr wrap="none" rtlCol="0">
            <a:spAutoFit/>
          </a:bodyPr>
          <a:lstStyle/>
          <a:p>
            <a:r>
              <a:rPr lang="en-US" dirty="0" smtClean="0">
                <a:solidFill>
                  <a:schemeClr val="bg1"/>
                </a:solidFill>
              </a:rPr>
              <a:t>1μm</a:t>
            </a:r>
            <a:endParaRPr lang="en-US" dirty="0">
              <a:solidFill>
                <a:schemeClr val="bg1"/>
              </a:solidFill>
            </a:endParaRPr>
          </a:p>
        </p:txBody>
      </p:sp>
      <p:sp>
        <p:nvSpPr>
          <p:cNvPr id="13" name="TextBox 12"/>
          <p:cNvSpPr txBox="1"/>
          <p:nvPr/>
        </p:nvSpPr>
        <p:spPr>
          <a:xfrm>
            <a:off x="4767682" y="2298943"/>
            <a:ext cx="893506" cy="369332"/>
          </a:xfrm>
          <a:prstGeom prst="rect">
            <a:avLst/>
          </a:prstGeom>
          <a:noFill/>
        </p:spPr>
        <p:txBody>
          <a:bodyPr wrap="none" rtlCol="0">
            <a:spAutoFit/>
          </a:bodyPr>
          <a:lstStyle/>
          <a:p>
            <a:r>
              <a:rPr lang="en-US" dirty="0" smtClean="0">
                <a:solidFill>
                  <a:srgbClr val="FFFFFF"/>
                </a:solidFill>
              </a:rPr>
              <a:t>150 nm</a:t>
            </a:r>
            <a:endParaRPr lang="en-US" dirty="0">
              <a:solidFill>
                <a:srgbClr val="FFFFFF"/>
              </a:solidFill>
            </a:endParaRPr>
          </a:p>
        </p:txBody>
      </p:sp>
      <p:pic>
        <p:nvPicPr>
          <p:cNvPr id="14" name="Picture 13" descr="Screen Shot 2017-09-14 at 22.26.34.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65614" y="3217723"/>
            <a:ext cx="1405861" cy="1240692"/>
          </a:xfrm>
          <a:prstGeom prst="rect">
            <a:avLst/>
          </a:prstGeom>
        </p:spPr>
      </p:pic>
      <p:sp>
        <p:nvSpPr>
          <p:cNvPr id="15" name="Rectangle 14"/>
          <p:cNvSpPr/>
          <p:nvPr/>
        </p:nvSpPr>
        <p:spPr>
          <a:xfrm rot="743121">
            <a:off x="7278077" y="2299414"/>
            <a:ext cx="595923" cy="68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014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14236" y="1374788"/>
            <a:ext cx="4057705" cy="731453"/>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Clr>
                <a:srgbClr val="00A6D6"/>
              </a:buClr>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Clr>
                <a:srgbClr val="00A6D6"/>
              </a:buClr>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Clr>
                <a:srgbClr val="00A6D6"/>
              </a:buClr>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r>
              <a:rPr lang="en-US" sz="2400" smtClean="0"/>
              <a:t>Overcoming physical limits in </a:t>
            </a:r>
          </a:p>
          <a:p>
            <a:pPr algn="ctr"/>
            <a:r>
              <a:rPr lang="en-US" sz="2400" smtClean="0"/>
              <a:t>image formation</a:t>
            </a:r>
            <a:endParaRPr lang="en-US" sz="2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244" y="3099804"/>
            <a:ext cx="1515711" cy="1733104"/>
          </a:xfrm>
          <a:prstGeom prst="rect">
            <a:avLst/>
          </a:prstGeom>
        </p:spPr>
      </p:pic>
      <p:sp>
        <p:nvSpPr>
          <p:cNvPr id="5" name="TextBox 4"/>
          <p:cNvSpPr txBox="1"/>
          <p:nvPr/>
        </p:nvSpPr>
        <p:spPr>
          <a:xfrm>
            <a:off x="6961425" y="672378"/>
            <a:ext cx="1852678" cy="369332"/>
          </a:xfrm>
          <a:prstGeom prst="rect">
            <a:avLst/>
          </a:prstGeom>
          <a:noFill/>
        </p:spPr>
        <p:txBody>
          <a:bodyPr wrap="none" rtlCol="0">
            <a:spAutoFit/>
          </a:bodyPr>
          <a:lstStyle/>
          <a:p>
            <a:r>
              <a:rPr lang="en-US" sz="1800" dirty="0" smtClean="0"/>
              <a:t>Super-resolution</a:t>
            </a:r>
            <a:endParaRPr lang="en-US" sz="1800" dirty="0"/>
          </a:p>
        </p:txBody>
      </p:sp>
      <p:sp>
        <p:nvSpPr>
          <p:cNvPr id="6" name="TextBox 5"/>
          <p:cNvSpPr txBox="1"/>
          <p:nvPr/>
        </p:nvSpPr>
        <p:spPr>
          <a:xfrm>
            <a:off x="6751120" y="4654606"/>
            <a:ext cx="2333391" cy="369332"/>
          </a:xfrm>
          <a:prstGeom prst="rect">
            <a:avLst/>
          </a:prstGeom>
          <a:noFill/>
        </p:spPr>
        <p:txBody>
          <a:bodyPr wrap="none" rtlCol="0">
            <a:spAutoFit/>
          </a:bodyPr>
          <a:lstStyle/>
          <a:p>
            <a:r>
              <a:rPr lang="en-US" sz="1800" dirty="0" smtClean="0"/>
              <a:t>Electron Tomography</a:t>
            </a:r>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672" y="2648800"/>
            <a:ext cx="854094" cy="896049"/>
          </a:xfrm>
          <a:prstGeom prst="rect">
            <a:avLst/>
          </a:prstGeom>
        </p:spPr>
      </p:pic>
      <p:sp>
        <p:nvSpPr>
          <p:cNvPr id="8" name="Up Arrow 7"/>
          <p:cNvSpPr/>
          <p:nvPr/>
        </p:nvSpPr>
        <p:spPr bwMode="auto">
          <a:xfrm rot="5400000">
            <a:off x="2255988" y="2694126"/>
            <a:ext cx="521893" cy="805397"/>
          </a:xfrm>
          <a:prstGeom prst="upArrow">
            <a:avLst/>
          </a:prstGeom>
          <a:solidFill>
            <a:schemeClr val="accent1"/>
          </a:solidFill>
          <a:ln w="9525" cap="flat" cmpd="sng" algn="ctr">
            <a:solidFill>
              <a:schemeClr val="tx2"/>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Up Arrow 8"/>
          <p:cNvSpPr/>
          <p:nvPr/>
        </p:nvSpPr>
        <p:spPr bwMode="auto">
          <a:xfrm rot="5400000">
            <a:off x="5430914" y="2694126"/>
            <a:ext cx="521893" cy="805397"/>
          </a:xfrm>
          <a:prstGeom prst="upArrow">
            <a:avLst/>
          </a:prstGeom>
          <a:solidFill>
            <a:srgbClr val="4F81BD"/>
          </a:solidFill>
          <a:ln w="9525" cap="flat" cmpd="sng" algn="ctr">
            <a:solidFill>
              <a:schemeClr val="tx2"/>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11" name="Straight Arrow Connector 10"/>
          <p:cNvCxnSpPr/>
          <p:nvPr/>
        </p:nvCxnSpPr>
        <p:spPr bwMode="auto">
          <a:xfrm>
            <a:off x="6957879" y="3384559"/>
            <a:ext cx="849" cy="1170725"/>
          </a:xfrm>
          <a:prstGeom prst="straightConnector1">
            <a:avLst/>
          </a:prstGeom>
          <a:solidFill>
            <a:schemeClr val="accent1"/>
          </a:solidFill>
          <a:ln w="19050" cap="flat" cmpd="sng" algn="ctr">
            <a:solidFill>
              <a:schemeClr val="tx1"/>
            </a:solidFill>
            <a:prstDash val="solid"/>
            <a:round/>
            <a:headEnd type="arrow"/>
            <a:tailEnd type="arrow"/>
          </a:ln>
          <a:effectLst/>
        </p:spPr>
      </p:cxnSp>
      <p:sp>
        <p:nvSpPr>
          <p:cNvPr id="12" name="TextBox 11"/>
          <p:cNvSpPr txBox="1"/>
          <p:nvPr/>
        </p:nvSpPr>
        <p:spPr>
          <a:xfrm>
            <a:off x="6262801" y="3805377"/>
            <a:ext cx="687683" cy="307777"/>
          </a:xfrm>
          <a:prstGeom prst="rect">
            <a:avLst/>
          </a:prstGeom>
          <a:noFill/>
        </p:spPr>
        <p:txBody>
          <a:bodyPr wrap="none" rtlCol="0">
            <a:spAutoFit/>
          </a:bodyPr>
          <a:lstStyle/>
          <a:p>
            <a:r>
              <a:rPr lang="en-US" sz="1400" dirty="0" smtClean="0"/>
              <a:t>20 nm</a:t>
            </a:r>
            <a:endParaRPr lang="en-US" sz="1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91" y="2435329"/>
            <a:ext cx="1322990" cy="132299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6470" y="1147608"/>
            <a:ext cx="1920038" cy="181274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470" y="2360443"/>
            <a:ext cx="896338" cy="576714"/>
          </a:xfrm>
          <a:prstGeom prst="rect">
            <a:avLst/>
          </a:prstGeom>
        </p:spPr>
      </p:pic>
      <p:sp>
        <p:nvSpPr>
          <p:cNvPr id="16" name="Title 1"/>
          <p:cNvSpPr txBox="1">
            <a:spLocks/>
          </p:cNvSpPr>
          <p:nvPr/>
        </p:nvSpPr>
        <p:spPr>
          <a:xfrm>
            <a:off x="1310926" y="116391"/>
            <a:ext cx="7159625" cy="12446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US" dirty="0" smtClean="0">
                <a:latin typeface="+mn-lt"/>
              </a:rPr>
              <a:t>Computational Microscopy</a:t>
            </a:r>
            <a:endParaRPr lang="en-US" dirty="0"/>
          </a:p>
        </p:txBody>
      </p:sp>
    </p:spTree>
    <p:extLst>
      <p:ext uri="{BB962C8B-B14F-4D97-AF65-F5344CB8AC3E}">
        <p14:creationId xmlns:p14="http://schemas.microsoft.com/office/powerpoint/2010/main" val="4676208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D:\hheydarian\documents\university\SMLMS_2016\figures\tud_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398" y="969762"/>
            <a:ext cx="3376730" cy="349016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4132359" y="4828563"/>
            <a:ext cx="156459" cy="221680"/>
          </a:xfrm>
          <a:prstGeom prst="rect">
            <a:avLst/>
          </a:prstGeom>
          <a:noFill/>
        </p:spPr>
        <p:txBody>
          <a:bodyPr wrap="square" lIns="67135" tIns="33568" rIns="67135" bIns="33568" rtlCol="0">
            <a:spAutoFit/>
          </a:bodyPr>
          <a:lstStyle/>
          <a:p>
            <a:r>
              <a:rPr lang="en-GB" sz="1000" b="1" dirty="0">
                <a:solidFill>
                  <a:schemeClr val="bg1"/>
                </a:solidFill>
              </a:rPr>
              <a:t>f</a:t>
            </a:r>
          </a:p>
        </p:txBody>
      </p:sp>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8810" y="881790"/>
            <a:ext cx="1055189" cy="4066874"/>
          </a:xfrm>
          <a:prstGeom prst="rect">
            <a:avLst/>
          </a:prstGeom>
        </p:spPr>
      </p:pic>
      <p:sp>
        <p:nvSpPr>
          <p:cNvPr id="72" name="Title 3"/>
          <p:cNvSpPr txBox="1">
            <a:spLocks/>
          </p:cNvSpPr>
          <p:nvPr/>
        </p:nvSpPr>
        <p:spPr>
          <a:xfrm>
            <a:off x="2315593" y="254727"/>
            <a:ext cx="4112562" cy="627063"/>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800" dirty="0" smtClean="0">
                <a:latin typeface="Bookman Old Style" charset="0"/>
                <a:ea typeface="MS PGothic" charset="0"/>
              </a:rPr>
              <a:t>Imaging DNA Origami</a:t>
            </a:r>
            <a:endParaRPr lang="nl-NL" sz="2800" dirty="0">
              <a:latin typeface="Bookman Old Style" charset="0"/>
              <a:ea typeface="MS PGothic"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2417" y="2529874"/>
            <a:ext cx="1607038" cy="2142717"/>
          </a:xfrm>
          <a:prstGeom prst="rect">
            <a:avLst/>
          </a:prstGeom>
        </p:spPr>
      </p:pic>
      <p:cxnSp>
        <p:nvCxnSpPr>
          <p:cNvPr id="7" name="Straight Arrow Connector 6"/>
          <p:cNvCxnSpPr/>
          <p:nvPr/>
        </p:nvCxnSpPr>
        <p:spPr>
          <a:xfrm flipV="1">
            <a:off x="2162398" y="4586927"/>
            <a:ext cx="3044602" cy="977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63820" y="4672591"/>
            <a:ext cx="776512" cy="369332"/>
          </a:xfrm>
          <a:prstGeom prst="rect">
            <a:avLst/>
          </a:prstGeom>
          <a:noFill/>
        </p:spPr>
        <p:txBody>
          <a:bodyPr wrap="none" rtlCol="0">
            <a:spAutoFit/>
          </a:bodyPr>
          <a:lstStyle/>
          <a:p>
            <a:r>
              <a:rPr lang="en-US" dirty="0" smtClean="0"/>
              <a:t>70 nm</a:t>
            </a:r>
            <a:endParaRPr lang="en-US" dirty="0"/>
          </a:p>
        </p:txBody>
      </p:sp>
      <p:sp>
        <p:nvSpPr>
          <p:cNvPr id="12" name="TextBox 11"/>
          <p:cNvSpPr txBox="1"/>
          <p:nvPr/>
        </p:nvSpPr>
        <p:spPr>
          <a:xfrm>
            <a:off x="7208442" y="1758463"/>
            <a:ext cx="1751013" cy="646331"/>
          </a:xfrm>
          <a:prstGeom prst="rect">
            <a:avLst/>
          </a:prstGeom>
          <a:noFill/>
        </p:spPr>
        <p:txBody>
          <a:bodyPr wrap="none" rtlCol="0">
            <a:spAutoFit/>
          </a:bodyPr>
          <a:lstStyle/>
          <a:p>
            <a:pPr algn="ctr"/>
            <a:r>
              <a:rPr lang="en-US" dirty="0" smtClean="0"/>
              <a:t>Breakthrough by</a:t>
            </a:r>
          </a:p>
          <a:p>
            <a:pPr algn="ctr"/>
            <a:r>
              <a:rPr lang="en-US" dirty="0"/>
              <a:t>s</a:t>
            </a:r>
            <a:r>
              <a:rPr lang="en-US" dirty="0" smtClean="0"/>
              <a:t>elf assembly</a:t>
            </a:r>
            <a:endParaRPr lang="en-US" dirty="0"/>
          </a:p>
        </p:txBody>
      </p:sp>
      <p:sp>
        <p:nvSpPr>
          <p:cNvPr id="16" name="TextBox 15"/>
          <p:cNvSpPr txBox="1"/>
          <p:nvPr/>
        </p:nvSpPr>
        <p:spPr>
          <a:xfrm>
            <a:off x="7888228" y="4688744"/>
            <a:ext cx="652643" cy="369332"/>
          </a:xfrm>
          <a:prstGeom prst="rect">
            <a:avLst/>
          </a:prstGeom>
          <a:noFill/>
        </p:spPr>
        <p:txBody>
          <a:bodyPr wrap="none" rtlCol="0">
            <a:spAutoFit/>
          </a:bodyPr>
          <a:lstStyle/>
          <a:p>
            <a:r>
              <a:rPr lang="en-US" dirty="0" smtClean="0"/>
              <a:t>2006</a:t>
            </a:r>
            <a:endParaRPr lang="en-US" dirty="0"/>
          </a:p>
        </p:txBody>
      </p:sp>
    </p:spTree>
    <p:extLst>
      <p:ext uri="{BB962C8B-B14F-4D97-AF65-F5344CB8AC3E}">
        <p14:creationId xmlns:p14="http://schemas.microsoft.com/office/powerpoint/2010/main" val="13838962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hheydarian\documents\university\publication\particle_averaging\20nm_10nm_tud-logo_zoom_l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115" y="1024346"/>
            <a:ext cx="3856765" cy="3974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D:\hheydarian\documents\university\publication\particle_averaging\20nm_10nm_tud-logo_zoom_l3_small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732" y="1328447"/>
            <a:ext cx="1492449" cy="15529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15197" y="861794"/>
            <a:ext cx="157740" cy="16255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en-GB"/>
          </a:p>
        </p:txBody>
      </p:sp>
      <p:pic>
        <p:nvPicPr>
          <p:cNvPr id="2" name="Picture 2" descr="D:\hheydarian\documents\university\publication\particle_averaging\20nm_10nm_tud-logo_zoom_l3_small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991067" y="3149872"/>
            <a:ext cx="1459779" cy="1519012"/>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3"/>
          <p:cNvSpPr txBox="1">
            <a:spLocks/>
          </p:cNvSpPr>
          <p:nvPr/>
        </p:nvSpPr>
        <p:spPr>
          <a:xfrm>
            <a:off x="2133154" y="255454"/>
            <a:ext cx="4825715" cy="627063"/>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800" dirty="0" smtClean="0">
                <a:latin typeface="Bookman Old Style" charset="0"/>
                <a:ea typeface="MS PGothic" charset="0"/>
              </a:rPr>
              <a:t>Imaging many TUD logos</a:t>
            </a:r>
            <a:endParaRPr lang="nl-NL" sz="2800" dirty="0">
              <a:latin typeface="Bookman Old Style" charset="0"/>
              <a:ea typeface="MS PGothic" charset="0"/>
            </a:endParaRPr>
          </a:p>
        </p:txBody>
      </p:sp>
      <p:sp>
        <p:nvSpPr>
          <p:cNvPr id="72" name="Rectangle 71"/>
          <p:cNvSpPr/>
          <p:nvPr/>
        </p:nvSpPr>
        <p:spPr>
          <a:xfrm>
            <a:off x="2393462" y="3179180"/>
            <a:ext cx="386861" cy="34360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en-GB"/>
          </a:p>
        </p:txBody>
      </p:sp>
      <p:sp>
        <p:nvSpPr>
          <p:cNvPr id="73" name="Rectangle 72"/>
          <p:cNvSpPr/>
          <p:nvPr/>
        </p:nvSpPr>
        <p:spPr>
          <a:xfrm>
            <a:off x="3366477" y="1260503"/>
            <a:ext cx="386861" cy="34360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en-GB"/>
          </a:p>
        </p:txBody>
      </p:sp>
      <p:cxnSp>
        <p:nvCxnSpPr>
          <p:cNvPr id="6" name="Straight Connector 5"/>
          <p:cNvCxnSpPr/>
          <p:nvPr/>
        </p:nvCxnSpPr>
        <p:spPr>
          <a:xfrm>
            <a:off x="3753338" y="1260503"/>
            <a:ext cx="2237728" cy="6794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753338" y="1619569"/>
            <a:ext cx="2237728" cy="126181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2780323" y="3149872"/>
            <a:ext cx="3194409" cy="2930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2786874" y="3522784"/>
            <a:ext cx="3204192" cy="114610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7781212" y="1863737"/>
            <a:ext cx="1219692" cy="369332"/>
          </a:xfrm>
          <a:prstGeom prst="rect">
            <a:avLst/>
          </a:prstGeom>
          <a:noFill/>
        </p:spPr>
        <p:txBody>
          <a:bodyPr wrap="none" rtlCol="0">
            <a:spAutoFit/>
          </a:bodyPr>
          <a:lstStyle/>
          <a:p>
            <a:r>
              <a:rPr lang="en-US" dirty="0" smtClean="0"/>
              <a:t>100 nm &lt; </a:t>
            </a:r>
            <a:r>
              <a:rPr lang="en-US" dirty="0" err="1" smtClean="0"/>
              <a:t>λ</a:t>
            </a:r>
            <a:r>
              <a:rPr lang="en-US" dirty="0" smtClean="0"/>
              <a:t> </a:t>
            </a:r>
            <a:endParaRPr lang="en-US" dirty="0"/>
          </a:p>
        </p:txBody>
      </p:sp>
      <p:cxnSp>
        <p:nvCxnSpPr>
          <p:cNvPr id="88" name="Straight Arrow Connector 87"/>
          <p:cNvCxnSpPr/>
          <p:nvPr/>
        </p:nvCxnSpPr>
        <p:spPr>
          <a:xfrm>
            <a:off x="7662825" y="1328447"/>
            <a:ext cx="10763" cy="155294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33715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21156" y="1760675"/>
            <a:ext cx="2742200" cy="2509184"/>
            <a:chOff x="3774755" y="2592101"/>
            <a:chExt cx="1700534" cy="1714500"/>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4755" y="2592101"/>
              <a:ext cx="1658776"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5138993" y="4191936"/>
              <a:ext cx="237170" cy="54000"/>
            </a:xfrm>
            <a:prstGeom prst="rect">
              <a:avLst/>
            </a:prstGeom>
            <a:solidFill>
              <a:srgbClr val="FA7D00"/>
            </a:solidFill>
            <a:ln w="9525" cap="flat" cmpd="sng" algn="ctr">
              <a:solidFill>
                <a:schemeClr val="tx1"/>
              </a:solidFill>
              <a:prstDash val="solid"/>
              <a:round/>
              <a:headEnd type="none" w="med" len="med"/>
              <a:tailEnd type="none" w="med" len="med"/>
            </a:ln>
            <a:effectLst/>
          </p:spPr>
          <p:txBody>
            <a:bodyPr vert="horz" wrap="square" lIns="67135" tIns="33568" rIns="67135" bIns="33568" numCol="1" rtlCol="0" anchor="t" anchorCtr="0" compatLnSpc="1">
              <a:prstTxWarp prst="textNoShape">
                <a:avLst/>
              </a:prstTxWarp>
            </a:bodyPr>
            <a:lstStyle/>
            <a:p>
              <a:pPr defTabSz="671352" eaLnBrk="0" fontAlgn="base" hangingPunct="0">
                <a:spcBef>
                  <a:spcPct val="0"/>
                </a:spcBef>
                <a:spcAft>
                  <a:spcPct val="0"/>
                </a:spcAft>
              </a:pPr>
              <a:endParaRPr lang="en-GB">
                <a:latin typeface="Arial" charset="0"/>
                <a:ea typeface="ＭＳ Ｐゴシック" pitchFamily="1" charset="-128"/>
              </a:endParaRPr>
            </a:p>
          </p:txBody>
        </p:sp>
        <p:sp>
          <p:nvSpPr>
            <p:cNvPr id="15" name="TextBox 14"/>
            <p:cNvSpPr txBox="1"/>
            <p:nvPr/>
          </p:nvSpPr>
          <p:spPr>
            <a:xfrm>
              <a:off x="5044467" y="4005579"/>
              <a:ext cx="430822" cy="214562"/>
            </a:xfrm>
            <a:prstGeom prst="rect">
              <a:avLst/>
            </a:prstGeom>
            <a:noFill/>
          </p:spPr>
          <p:txBody>
            <a:bodyPr wrap="square" lIns="67135" tIns="33568" rIns="67135" bIns="33568" rtlCol="0">
              <a:spAutoFit/>
            </a:bodyPr>
            <a:lstStyle/>
            <a:p>
              <a:r>
                <a:rPr lang="en-GB" sz="1600" b="1" dirty="0">
                  <a:solidFill>
                    <a:srgbClr val="FA7D00"/>
                  </a:solidFill>
                </a:rPr>
                <a:t>10 </a:t>
              </a:r>
              <a:r>
                <a:rPr lang="en-GB" sz="1600" b="1" dirty="0" smtClean="0">
                  <a:solidFill>
                    <a:srgbClr val="FA7D00"/>
                  </a:solidFill>
                </a:rPr>
                <a:t>nm</a:t>
              </a:r>
              <a:endParaRPr lang="en-GB" sz="1600" b="1" dirty="0">
                <a:solidFill>
                  <a:srgbClr val="FA7D00"/>
                </a:solidFill>
              </a:endParaRPr>
            </a:p>
          </p:txBody>
        </p:sp>
      </p:grpSp>
      <p:pic>
        <p:nvPicPr>
          <p:cNvPr id="1028" name="Picture 4" descr="D:\hheydarian\documents\university\publication\particle_averaging\frc.png"/>
          <p:cNvPicPr>
            <a:picLocks noChangeAspect="1" noChangeArrowheads="1"/>
          </p:cNvPicPr>
          <p:nvPr/>
        </p:nvPicPr>
        <p:blipFill rotWithShape="1">
          <a:blip r:embed="rId4">
            <a:extLst>
              <a:ext uri="{28A0092B-C50C-407E-A947-70E740481C1C}">
                <a14:useLocalDpi xmlns:a14="http://schemas.microsoft.com/office/drawing/2010/main" val="0"/>
              </a:ext>
            </a:extLst>
          </a:blip>
          <a:srcRect l="3033" t="8406" r="9117" b="241"/>
          <a:stretch/>
        </p:blipFill>
        <p:spPr bwMode="auto">
          <a:xfrm>
            <a:off x="4599083" y="1706296"/>
            <a:ext cx="3055491" cy="2899016"/>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3"/>
          <p:cNvSpPr txBox="1">
            <a:spLocks/>
          </p:cNvSpPr>
          <p:nvPr/>
        </p:nvSpPr>
        <p:spPr>
          <a:xfrm>
            <a:off x="2133154" y="255454"/>
            <a:ext cx="4825715" cy="627063"/>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800" dirty="0" smtClean="0">
                <a:latin typeface="Bookman Old Style" charset="0"/>
                <a:ea typeface="MS PGothic" charset="0"/>
              </a:rPr>
              <a:t>Data fusion TUD logos</a:t>
            </a:r>
            <a:endParaRPr lang="nl-NL" sz="2800" dirty="0">
              <a:latin typeface="Bookman Old Style" charset="0"/>
              <a:ea typeface="MS PGothic" charset="0"/>
            </a:endParaRPr>
          </a:p>
        </p:txBody>
      </p:sp>
      <p:sp>
        <p:nvSpPr>
          <p:cNvPr id="6" name="TextBox 5"/>
          <p:cNvSpPr txBox="1"/>
          <p:nvPr/>
        </p:nvSpPr>
        <p:spPr>
          <a:xfrm>
            <a:off x="1326212" y="1307562"/>
            <a:ext cx="2198138" cy="369332"/>
          </a:xfrm>
          <a:prstGeom prst="rect">
            <a:avLst/>
          </a:prstGeom>
          <a:noFill/>
        </p:spPr>
        <p:txBody>
          <a:bodyPr wrap="none" rtlCol="0">
            <a:spAutoFit/>
          </a:bodyPr>
          <a:lstStyle/>
          <a:p>
            <a:r>
              <a:rPr lang="en-US" dirty="0" smtClean="0"/>
              <a:t>Combining 500 TUD’s</a:t>
            </a:r>
            <a:endParaRPr lang="en-US" dirty="0"/>
          </a:p>
        </p:txBody>
      </p:sp>
      <p:cxnSp>
        <p:nvCxnSpPr>
          <p:cNvPr id="8" name="Straight Connector 7"/>
          <p:cNvCxnSpPr/>
          <p:nvPr/>
        </p:nvCxnSpPr>
        <p:spPr>
          <a:xfrm>
            <a:off x="5598011" y="3332590"/>
            <a:ext cx="0" cy="899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53197" y="4623059"/>
            <a:ext cx="5405672" cy="369332"/>
          </a:xfrm>
          <a:prstGeom prst="rect">
            <a:avLst/>
          </a:prstGeom>
          <a:noFill/>
        </p:spPr>
        <p:txBody>
          <a:bodyPr wrap="none" rtlCol="0">
            <a:spAutoFit/>
          </a:bodyPr>
          <a:lstStyle/>
          <a:p>
            <a:r>
              <a:rPr lang="en-US" dirty="0" smtClean="0"/>
              <a:t>4 nm resolution in a light microscope! Wavelength/140!</a:t>
            </a:r>
            <a:endParaRPr lang="en-US" dirty="0"/>
          </a:p>
        </p:txBody>
      </p:sp>
      <p:cxnSp>
        <p:nvCxnSpPr>
          <p:cNvPr id="26" name="Straight Arrow Connector 25"/>
          <p:cNvCxnSpPr/>
          <p:nvPr/>
        </p:nvCxnSpPr>
        <p:spPr>
          <a:xfrm flipV="1">
            <a:off x="4116552" y="4289071"/>
            <a:ext cx="1481459" cy="3339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66" y="2735850"/>
            <a:ext cx="707615" cy="626201"/>
          </a:xfrm>
          <a:prstGeom prst="rect">
            <a:avLst/>
          </a:prstGeom>
        </p:spPr>
      </p:pic>
    </p:spTree>
    <p:extLst>
      <p:ext uri="{BB962C8B-B14F-4D97-AF65-F5344CB8AC3E}">
        <p14:creationId xmlns:p14="http://schemas.microsoft.com/office/powerpoint/2010/main" val="29354912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0302" y="1268119"/>
            <a:ext cx="1791346" cy="3138585"/>
          </a:xfrm>
          <a:prstGeom prst="rect">
            <a:avLst/>
          </a:prstGeom>
        </p:spPr>
      </p:pic>
      <p:sp>
        <p:nvSpPr>
          <p:cNvPr id="6" name="Donut 5"/>
          <p:cNvSpPr/>
          <p:nvPr/>
        </p:nvSpPr>
        <p:spPr>
          <a:xfrm>
            <a:off x="1416962" y="1446568"/>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1406467" y="2155306"/>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1994639" y="1966361"/>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1637800" y="2606674"/>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1349399" y="3215497"/>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1873725" y="3577837"/>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1212523" y="3749858"/>
            <a:ext cx="356839" cy="356896"/>
          </a:xfrm>
          <a:prstGeom prst="donut">
            <a:avLst>
              <a:gd name="adj" fmla="val 13235"/>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1816219" y="1599359"/>
            <a:ext cx="356839" cy="356896"/>
          </a:xfrm>
          <a:prstGeom prst="donut">
            <a:avLst>
              <a:gd name="adj" fmla="val 13235"/>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itle 3"/>
          <p:cNvSpPr txBox="1">
            <a:spLocks/>
          </p:cNvSpPr>
          <p:nvPr/>
        </p:nvSpPr>
        <p:spPr>
          <a:xfrm>
            <a:off x="1891763" y="255454"/>
            <a:ext cx="5488776" cy="627063"/>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2800" dirty="0" smtClean="0">
                <a:latin typeface="Bookman Old Style" charset="0"/>
                <a:ea typeface="MS PGothic" charset="0"/>
              </a:rPr>
              <a:t>Detection of single molecules</a:t>
            </a:r>
            <a:endParaRPr lang="nl-NL" sz="2800" dirty="0">
              <a:latin typeface="Bookman Old Style" charset="0"/>
              <a:ea typeface="MS PGothic" charset="0"/>
            </a:endParaRPr>
          </a:p>
        </p:txBody>
      </p:sp>
      <p:pic>
        <p:nvPicPr>
          <p:cNvPr id="20" name="Picture 19"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003" y="1446569"/>
            <a:ext cx="5241098" cy="257316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307" y="3517687"/>
            <a:ext cx="770258" cy="681637"/>
          </a:xfrm>
          <a:prstGeom prst="rect">
            <a:avLst/>
          </a:prstGeom>
        </p:spPr>
      </p:pic>
    </p:spTree>
    <p:extLst>
      <p:ext uri="{BB962C8B-B14F-4D97-AF65-F5344CB8AC3E}">
        <p14:creationId xmlns:p14="http://schemas.microsoft.com/office/powerpoint/2010/main" val="1016673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02313"/>
            <a:ext cx="3824857" cy="551770"/>
          </a:xfrm>
          <a:prstGeom prst="rect">
            <a:avLst/>
          </a:prstGeom>
        </p:spPr>
      </p:pic>
      <p:sp>
        <p:nvSpPr>
          <p:cNvPr id="7" name="Rectangle 6"/>
          <p:cNvSpPr/>
          <p:nvPr/>
        </p:nvSpPr>
        <p:spPr>
          <a:xfrm>
            <a:off x="535191" y="4684022"/>
            <a:ext cx="726698" cy="217319"/>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057" y="1473129"/>
            <a:ext cx="6119373" cy="32029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733" y="117895"/>
            <a:ext cx="4344554" cy="1355234"/>
          </a:xfrm>
          <a:prstGeom prst="rect">
            <a:avLst/>
          </a:prstGeom>
          <a:ln>
            <a:noFill/>
          </a:ln>
        </p:spPr>
      </p:pic>
      <p:sp>
        <p:nvSpPr>
          <p:cNvPr id="8" name="Rectangle 7"/>
          <p:cNvSpPr/>
          <p:nvPr/>
        </p:nvSpPr>
        <p:spPr>
          <a:xfrm>
            <a:off x="6513286" y="4420871"/>
            <a:ext cx="1180143" cy="217319"/>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55679" y="2053942"/>
            <a:ext cx="837750" cy="217319"/>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28981" y="2780602"/>
            <a:ext cx="839170" cy="217319"/>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454741" y="117895"/>
            <a:ext cx="3494674" cy="282787"/>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70667" y="2284843"/>
            <a:ext cx="5566102" cy="217319"/>
          </a:xfrm>
          <a:prstGeom prst="rect">
            <a:avLst/>
          </a:prstGeom>
          <a:solidFill>
            <a:srgbClr val="FF0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313745" y="2643978"/>
            <a:ext cx="4621478" cy="707886"/>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pPr algn="ctr"/>
            <a:r>
              <a:rPr lang="en-US" sz="2000" i="1" dirty="0" smtClean="0"/>
              <a:t>“Je </a:t>
            </a:r>
            <a:r>
              <a:rPr lang="en-US" sz="2000" i="1" dirty="0" err="1" smtClean="0"/>
              <a:t>gaat</a:t>
            </a:r>
            <a:r>
              <a:rPr lang="en-US" sz="2000" i="1" dirty="0" smtClean="0"/>
              <a:t> het pas </a:t>
            </a:r>
            <a:r>
              <a:rPr lang="en-US" sz="2000" i="1" dirty="0" err="1" smtClean="0"/>
              <a:t>zien</a:t>
            </a:r>
            <a:r>
              <a:rPr lang="en-US" sz="2000" i="1" dirty="0" smtClean="0"/>
              <a:t> </a:t>
            </a:r>
            <a:r>
              <a:rPr lang="en-US" sz="2000" i="1" dirty="0" err="1" smtClean="0"/>
              <a:t>als</a:t>
            </a:r>
            <a:r>
              <a:rPr lang="en-US" sz="2000" i="1" dirty="0" smtClean="0"/>
              <a:t> je het door </a:t>
            </a:r>
            <a:r>
              <a:rPr lang="en-US" sz="2000" i="1" dirty="0" err="1" smtClean="0"/>
              <a:t>hebt</a:t>
            </a:r>
            <a:r>
              <a:rPr lang="en-US" sz="2000" i="1" dirty="0" smtClean="0"/>
              <a:t>.”</a:t>
            </a:r>
            <a:endParaRPr lang="en-US" sz="2000" dirty="0" smtClean="0"/>
          </a:p>
          <a:p>
            <a:pPr algn="ctr"/>
            <a:r>
              <a:rPr lang="en-US" sz="2000" dirty="0" smtClean="0"/>
              <a:t>(You only see it after you understand it)</a:t>
            </a:r>
            <a:endParaRPr lang="en-US" sz="2000" dirty="0"/>
          </a:p>
        </p:txBody>
      </p:sp>
    </p:spTree>
    <p:extLst>
      <p:ext uri="{BB962C8B-B14F-4D97-AF65-F5344CB8AC3E}">
        <p14:creationId xmlns:p14="http://schemas.microsoft.com/office/powerpoint/2010/main" val="510184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7794" y="1078107"/>
            <a:ext cx="2619456" cy="3173891"/>
          </a:xfrm>
          <a:prstGeom prst="rect">
            <a:avLst/>
          </a:prstGeom>
        </p:spPr>
      </p:pic>
      <p:sp>
        <p:nvSpPr>
          <p:cNvPr id="7" name="TextBox 6"/>
          <p:cNvSpPr txBox="1"/>
          <p:nvPr/>
        </p:nvSpPr>
        <p:spPr>
          <a:xfrm>
            <a:off x="1244585" y="4260641"/>
            <a:ext cx="1787757" cy="369332"/>
          </a:xfrm>
          <a:prstGeom prst="rect">
            <a:avLst/>
          </a:prstGeom>
          <a:noFill/>
        </p:spPr>
        <p:txBody>
          <a:bodyPr wrap="none" rtlCol="0">
            <a:spAutoFit/>
          </a:bodyPr>
          <a:lstStyle/>
          <a:p>
            <a:r>
              <a:rPr lang="en-US" dirty="0" err="1" smtClean="0"/>
              <a:t>Abi-Zeitung</a:t>
            </a:r>
            <a:r>
              <a:rPr lang="en-US" dirty="0" smtClean="0"/>
              <a:t> 1992</a:t>
            </a:r>
            <a:endParaRPr lang="en-US" dirty="0"/>
          </a:p>
        </p:txBody>
      </p:sp>
      <p:sp>
        <p:nvSpPr>
          <p:cNvPr id="8" name="TextBox 7"/>
          <p:cNvSpPr txBox="1"/>
          <p:nvPr/>
        </p:nvSpPr>
        <p:spPr>
          <a:xfrm>
            <a:off x="5748805" y="837225"/>
            <a:ext cx="2012164" cy="369332"/>
          </a:xfrm>
          <a:prstGeom prst="rect">
            <a:avLst/>
          </a:prstGeom>
          <a:noFill/>
        </p:spPr>
        <p:txBody>
          <a:bodyPr wrap="none" rtlCol="0">
            <a:spAutoFit/>
          </a:bodyPr>
          <a:lstStyle/>
          <a:p>
            <a:r>
              <a:rPr lang="en-US" dirty="0" err="1" smtClean="0"/>
              <a:t>Milikan</a:t>
            </a:r>
            <a:r>
              <a:rPr lang="en-US" dirty="0" smtClean="0"/>
              <a:t> experiment</a:t>
            </a:r>
            <a:endParaRPr lang="en-US" dirty="0"/>
          </a:p>
        </p:txBody>
      </p:sp>
      <p:sp>
        <p:nvSpPr>
          <p:cNvPr id="10" name="TextBox 9"/>
          <p:cNvSpPr txBox="1"/>
          <p:nvPr/>
        </p:nvSpPr>
        <p:spPr>
          <a:xfrm>
            <a:off x="3208993" y="282710"/>
            <a:ext cx="2154656" cy="523220"/>
          </a:xfrm>
          <a:prstGeom prst="rect">
            <a:avLst/>
          </a:prstGeom>
          <a:noFill/>
        </p:spPr>
        <p:txBody>
          <a:bodyPr wrap="none" rtlCol="0">
            <a:spAutoFit/>
          </a:bodyPr>
          <a:lstStyle/>
          <a:p>
            <a:pPr algn="ctr"/>
            <a:r>
              <a:rPr lang="en-US" sz="2800" dirty="0" smtClean="0"/>
              <a:t>Why Physics?</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631" y="1268445"/>
            <a:ext cx="4912467" cy="2949535"/>
          </a:xfrm>
          <a:prstGeom prst="rect">
            <a:avLst/>
          </a:prstGeom>
        </p:spPr>
      </p:pic>
      <p:sp>
        <p:nvSpPr>
          <p:cNvPr id="3" name="TextBox 2"/>
          <p:cNvSpPr txBox="1"/>
          <p:nvPr/>
        </p:nvSpPr>
        <p:spPr>
          <a:xfrm>
            <a:off x="7937238" y="1078107"/>
            <a:ext cx="1206762" cy="261610"/>
          </a:xfrm>
          <a:prstGeom prst="rect">
            <a:avLst/>
          </a:prstGeom>
          <a:noFill/>
        </p:spPr>
        <p:txBody>
          <a:bodyPr wrap="none" rtlCol="0">
            <a:spAutoFit/>
          </a:bodyPr>
          <a:lstStyle/>
          <a:p>
            <a:r>
              <a:rPr lang="en-US" sz="1100" dirty="0" err="1"/>
              <a:t>w</a:t>
            </a:r>
            <a:r>
              <a:rPr lang="en-US" sz="1100" dirty="0" err="1" smtClean="0"/>
              <a:t>ps.prenhall.com</a:t>
            </a:r>
            <a:endParaRPr lang="en-US" sz="1100" dirty="0"/>
          </a:p>
        </p:txBody>
      </p:sp>
      <p:sp>
        <p:nvSpPr>
          <p:cNvPr id="4" name="Rectangle 3"/>
          <p:cNvSpPr/>
          <p:nvPr/>
        </p:nvSpPr>
        <p:spPr>
          <a:xfrm>
            <a:off x="4138971" y="2347103"/>
            <a:ext cx="1315395" cy="55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363649" y="4272532"/>
            <a:ext cx="3096220" cy="369332"/>
          </a:xfrm>
          <a:prstGeom prst="rect">
            <a:avLst/>
          </a:prstGeom>
          <a:noFill/>
        </p:spPr>
        <p:txBody>
          <a:bodyPr wrap="none" rtlCol="0">
            <a:spAutoFit/>
          </a:bodyPr>
          <a:lstStyle/>
          <a:p>
            <a:r>
              <a:rPr lang="en-US" dirty="0" smtClean="0"/>
              <a:t>U</a:t>
            </a:r>
            <a:r>
              <a:rPr lang="is-IS" dirty="0" smtClean="0"/>
              <a:t>nit charge 1.5924</a:t>
            </a:r>
            <a:r>
              <a:rPr lang="is-IS" dirty="0"/>
              <a:t>(17)×10</a:t>
            </a:r>
            <a:r>
              <a:rPr lang="is-IS" baseline="30000" dirty="0"/>
              <a:t>−19</a:t>
            </a:r>
            <a:r>
              <a:rPr lang="is-IS" dirty="0"/>
              <a:t> C</a:t>
            </a:r>
            <a:endParaRPr lang="en-US" dirty="0"/>
          </a:p>
        </p:txBody>
      </p:sp>
      <p:sp>
        <p:nvSpPr>
          <p:cNvPr id="11" name="TextBox 10"/>
          <p:cNvSpPr txBox="1"/>
          <p:nvPr/>
        </p:nvSpPr>
        <p:spPr>
          <a:xfrm>
            <a:off x="4825721" y="4641312"/>
            <a:ext cx="4237057" cy="369332"/>
          </a:xfrm>
          <a:prstGeom prst="rect">
            <a:avLst/>
          </a:prstGeom>
          <a:noFill/>
        </p:spPr>
        <p:txBody>
          <a:bodyPr wrap="none" rtlCol="0">
            <a:spAutoFit/>
          </a:bodyPr>
          <a:lstStyle/>
          <a:p>
            <a:r>
              <a:rPr lang="en-US" dirty="0" smtClean="0"/>
              <a:t>Now: U</a:t>
            </a:r>
            <a:r>
              <a:rPr lang="is-IS" dirty="0" smtClean="0"/>
              <a:t>nit charge </a:t>
            </a:r>
            <a:r>
              <a:rPr lang="pt-BR" dirty="0"/>
              <a:t>1.602176565(35)×10</a:t>
            </a:r>
            <a:r>
              <a:rPr lang="pt-BR" baseline="30000" dirty="0"/>
              <a:t>−19</a:t>
            </a:r>
            <a:r>
              <a:rPr lang="pt-BR" dirty="0"/>
              <a:t> </a:t>
            </a:r>
            <a:r>
              <a:rPr lang="pt-BR" dirty="0" smtClean="0"/>
              <a:t>C</a:t>
            </a:r>
            <a:endParaRPr lang="en-US" dirty="0"/>
          </a:p>
        </p:txBody>
      </p:sp>
    </p:spTree>
    <p:extLst>
      <p:ext uri="{BB962C8B-B14F-4D97-AF65-F5344CB8AC3E}">
        <p14:creationId xmlns:p14="http://schemas.microsoft.com/office/powerpoint/2010/main" val="3682341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3973.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6103299" y="2376587"/>
            <a:ext cx="2836583" cy="2118038"/>
          </a:xfrm>
          <a:prstGeom prst="rect">
            <a:avLst/>
          </a:prstGeom>
        </p:spPr>
      </p:pic>
      <p:sp>
        <p:nvSpPr>
          <p:cNvPr id="10" name="TextBox 9"/>
          <p:cNvSpPr txBox="1"/>
          <p:nvPr/>
        </p:nvSpPr>
        <p:spPr>
          <a:xfrm>
            <a:off x="3280631" y="204959"/>
            <a:ext cx="2582758" cy="523220"/>
          </a:xfrm>
          <a:prstGeom prst="rect">
            <a:avLst/>
          </a:prstGeom>
          <a:noFill/>
        </p:spPr>
        <p:txBody>
          <a:bodyPr wrap="none" rtlCol="0">
            <a:spAutoFit/>
          </a:bodyPr>
          <a:lstStyle/>
          <a:p>
            <a:pPr algn="ctr"/>
            <a:r>
              <a:rPr lang="en-US" sz="2800" dirty="0" smtClean="0"/>
              <a:t>My path to Delft</a:t>
            </a:r>
            <a:endParaRPr lang="en-US" sz="28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4869" y="798233"/>
            <a:ext cx="3148361" cy="4235258"/>
          </a:xfrm>
          <a:prstGeom prst="rect">
            <a:avLst/>
          </a:prstGeom>
        </p:spPr>
      </p:pic>
      <p:pic>
        <p:nvPicPr>
          <p:cNvPr id="15" name="Picture 14" descr="tum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279" y="4005660"/>
            <a:ext cx="1019599" cy="5380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8025" y="3787324"/>
            <a:ext cx="1428246" cy="980169"/>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26930" y="1472689"/>
            <a:ext cx="1640905" cy="1285135"/>
          </a:xfrm>
          <a:prstGeom prst="rect">
            <a:avLst/>
          </a:prstGeom>
        </p:spPr>
      </p:pic>
      <p:sp>
        <p:nvSpPr>
          <p:cNvPr id="31" name="Freeform 30"/>
          <p:cNvSpPr/>
          <p:nvPr/>
        </p:nvSpPr>
        <p:spPr>
          <a:xfrm>
            <a:off x="1973942" y="1890815"/>
            <a:ext cx="999588" cy="2489655"/>
          </a:xfrm>
          <a:custGeom>
            <a:avLst/>
            <a:gdLst>
              <a:gd name="connsiteX0" fmla="*/ 19301 w 999588"/>
              <a:gd name="connsiteY0" fmla="*/ 2466032 h 2489655"/>
              <a:gd name="connsiteX1" fmla="*/ 59165 w 999588"/>
              <a:gd name="connsiteY1" fmla="*/ 2426165 h 2489655"/>
              <a:gd name="connsiteX2" fmla="*/ 981752 w 999588"/>
              <a:gd name="connsiteY2" fmla="*/ 1378244 h 2489655"/>
              <a:gd name="connsiteX3" fmla="*/ 691308 w 999588"/>
              <a:gd name="connsiteY3" fmla="*/ 0 h 2489655"/>
            </a:gdLst>
            <a:ahLst/>
            <a:cxnLst>
              <a:cxn ang="0">
                <a:pos x="connsiteX0" y="connsiteY0"/>
              </a:cxn>
              <a:cxn ang="0">
                <a:pos x="connsiteX1" y="connsiteY1"/>
              </a:cxn>
              <a:cxn ang="0">
                <a:pos x="connsiteX2" y="connsiteY2"/>
              </a:cxn>
              <a:cxn ang="0">
                <a:pos x="connsiteX3" y="connsiteY3"/>
              </a:cxn>
            </a:cxnLst>
            <a:rect l="l" t="t" r="r" b="b"/>
            <a:pathLst>
              <a:path w="999588" h="2489655">
                <a:moveTo>
                  <a:pt x="19301" y="2466032"/>
                </a:moveTo>
                <a:cubicBezTo>
                  <a:pt x="-40972" y="2536747"/>
                  <a:pt x="59165" y="2426165"/>
                  <a:pt x="59165" y="2426165"/>
                </a:cubicBezTo>
                <a:cubicBezTo>
                  <a:pt x="219574" y="2244867"/>
                  <a:pt x="876395" y="1782605"/>
                  <a:pt x="981752" y="1378244"/>
                </a:cubicBezTo>
                <a:cubicBezTo>
                  <a:pt x="1087109" y="973883"/>
                  <a:pt x="691308" y="0"/>
                  <a:pt x="691308" y="0"/>
                </a:cubicBez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450" y="3607731"/>
            <a:ext cx="1246167" cy="1246167"/>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950742" y="523952"/>
            <a:ext cx="1215582" cy="1215634"/>
          </a:xfrm>
          <a:prstGeom prst="rect">
            <a:avLst/>
          </a:prstGeom>
        </p:spPr>
      </p:pic>
      <p:pic>
        <p:nvPicPr>
          <p:cNvPr id="2" name="Picture 1" descr="IMG_3976.JPG"/>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6948722" y="1892959"/>
            <a:ext cx="1219623" cy="1729729"/>
          </a:xfrm>
          <a:prstGeom prst="rect">
            <a:avLst/>
          </a:prstGeom>
        </p:spPr>
      </p:pic>
    </p:spTree>
    <p:extLst>
      <p:ext uri="{BB962C8B-B14F-4D97-AF65-F5344CB8AC3E}">
        <p14:creationId xmlns:p14="http://schemas.microsoft.com/office/powerpoint/2010/main" val="374467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4.88422E-6 L 0.36545 -0.25132 " pathEditMode="relative" rAng="0" ptsTypes="AA">
                                      <p:cBhvr>
                                        <p:cTn id="6" dur="1000" fill="hold"/>
                                        <p:tgtEl>
                                          <p:spTgt spid="21"/>
                                        </p:tgtEl>
                                        <p:attrNameLst>
                                          <p:attrName>ppt_x</p:attrName>
                                          <p:attrName>ppt_y</p:attrName>
                                        </p:attrNameLst>
                                      </p:cBhvr>
                                      <p:rCtr x="18264" y="-12566"/>
                                    </p:animMotion>
                                  </p:childTnLst>
                                </p:cTn>
                              </p:par>
                              <p:par>
                                <p:cTn id="7" presetID="6" presetClass="emph" presetSubtype="0" fill="hold" nodeType="withEffect">
                                  <p:stCondLst>
                                    <p:cond delay="0"/>
                                  </p:stCondLst>
                                  <p:childTnLst>
                                    <p:animScale>
                                      <p:cBhvr>
                                        <p:cTn id="8" dur="1000" fill="hold"/>
                                        <p:tgtEl>
                                          <p:spTgt spid="21"/>
                                        </p:tgtEl>
                                      </p:cBhvr>
                                      <p:by x="150000" y="150000"/>
                                    </p:animScale>
                                  </p:childTnLst>
                                </p:cTn>
                              </p:par>
                              <p:par>
                                <p:cTn id="9" presetID="1" presetClass="entr" presetSubtype="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9" presetClass="exit" presetSubtype="0" fill="hold" nodeType="withEffect">
                                  <p:stCondLst>
                                    <p:cond delay="0"/>
                                  </p:stCondLst>
                                  <p:childTnLst>
                                    <p:animEffect transition="out" filter="dissolve">
                                      <p:cBhvr>
                                        <p:cTn id="19" dur="2000"/>
                                        <p:tgtEl>
                                          <p:spTgt spid="21"/>
                                        </p:tgtEl>
                                      </p:cBhvr>
                                    </p:animEffect>
                                    <p:set>
                                      <p:cBhvr>
                                        <p:cTn id="20" dur="1" fill="hold">
                                          <p:stCondLst>
                                            <p:cond delay="1999"/>
                                          </p:stCondLst>
                                        </p:cTn>
                                        <p:tgtEl>
                                          <p:spTgt spid="21"/>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2000"/>
                                        <p:tgtEl>
                                          <p:spTgt spid="15"/>
                                        </p:tgtEl>
                                      </p:cBhvr>
                                    </p:animEffect>
                                    <p:set>
                                      <p:cBhvr>
                                        <p:cTn id="23" dur="1" fill="hold">
                                          <p:stCondLst>
                                            <p:cond delay="1999"/>
                                          </p:stCondLst>
                                        </p:cTn>
                                        <p:tgtEl>
                                          <p:spTgt spid="1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3"/>
                                        </p:tgtEl>
                                        <p:attrNameLst>
                                          <p:attrName>style.visibility</p:attrName>
                                        </p:attrNameLst>
                                      </p:cBhvr>
                                      <p:to>
                                        <p:strVal val="hidden"/>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4.30059E-6 -4.26412E-6 L 0.33166 0.11633 " pathEditMode="relative" rAng="0" ptsTypes="AA">
                                      <p:cBhvr>
                                        <p:cTn id="32" dur="1000" fill="hold"/>
                                        <p:tgtEl>
                                          <p:spTgt spid="22"/>
                                        </p:tgtEl>
                                        <p:attrNameLst>
                                          <p:attrName>ppt_x</p:attrName>
                                          <p:attrName>ppt_y</p:attrName>
                                        </p:attrNameLst>
                                      </p:cBhvr>
                                      <p:rCtr x="16574" y="5801"/>
                                    </p:animMotion>
                                  </p:childTnLst>
                                </p:cTn>
                              </p:par>
                              <p:par>
                                <p:cTn id="33" presetID="6" presetClass="emph" presetSubtype="0" fill="hold" nodeType="withEffect">
                                  <p:stCondLst>
                                    <p:cond delay="0"/>
                                  </p:stCondLst>
                                  <p:childTnLst>
                                    <p:animScale>
                                      <p:cBhvr>
                                        <p:cTn id="34" dur="1000" fill="hold"/>
                                        <p:tgtEl>
                                          <p:spTgt spid="22"/>
                                        </p:tgtEl>
                                      </p:cBhvr>
                                      <p:by x="150000" y="150000"/>
                                    </p:animScale>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4869" y="798233"/>
            <a:ext cx="3148361" cy="4235258"/>
          </a:xfrm>
          <a:prstGeom prst="rect">
            <a:avLst/>
          </a:prstGeom>
        </p:spPr>
      </p:pic>
      <p:sp>
        <p:nvSpPr>
          <p:cNvPr id="31" name="Freeform 30"/>
          <p:cNvSpPr/>
          <p:nvPr/>
        </p:nvSpPr>
        <p:spPr>
          <a:xfrm flipV="1">
            <a:off x="1976159" y="1847610"/>
            <a:ext cx="905999" cy="2601203"/>
          </a:xfrm>
          <a:custGeom>
            <a:avLst/>
            <a:gdLst>
              <a:gd name="connsiteX0" fmla="*/ 19301 w 999588"/>
              <a:gd name="connsiteY0" fmla="*/ 2466032 h 2489655"/>
              <a:gd name="connsiteX1" fmla="*/ 59165 w 999588"/>
              <a:gd name="connsiteY1" fmla="*/ 2426165 h 2489655"/>
              <a:gd name="connsiteX2" fmla="*/ 981752 w 999588"/>
              <a:gd name="connsiteY2" fmla="*/ 1378244 h 2489655"/>
              <a:gd name="connsiteX3" fmla="*/ 691308 w 999588"/>
              <a:gd name="connsiteY3" fmla="*/ 0 h 2489655"/>
              <a:gd name="connsiteX0" fmla="*/ 1301645 w 1301645"/>
              <a:gd name="connsiteY0" fmla="*/ 2585632 h 2620523"/>
              <a:gd name="connsiteX1" fmla="*/ 3189 w 1301645"/>
              <a:gd name="connsiteY1" fmla="*/ 2426165 h 2620523"/>
              <a:gd name="connsiteX2" fmla="*/ 925776 w 1301645"/>
              <a:gd name="connsiteY2" fmla="*/ 1378244 h 2620523"/>
              <a:gd name="connsiteX3" fmla="*/ 635332 w 1301645"/>
              <a:gd name="connsiteY3" fmla="*/ 0 h 2620523"/>
              <a:gd name="connsiteX0" fmla="*/ 666313 w 862632"/>
              <a:gd name="connsiteY0" fmla="*/ 2585632 h 2606637"/>
              <a:gd name="connsiteX1" fmla="*/ 854246 w 862632"/>
              <a:gd name="connsiteY1" fmla="*/ 2340737 h 2606637"/>
              <a:gd name="connsiteX2" fmla="*/ 290444 w 862632"/>
              <a:gd name="connsiteY2" fmla="*/ 1378244 h 2606637"/>
              <a:gd name="connsiteX3" fmla="*/ 0 w 862632"/>
              <a:gd name="connsiteY3" fmla="*/ 0 h 2606637"/>
              <a:gd name="connsiteX0" fmla="*/ 666313 w 912882"/>
              <a:gd name="connsiteY0" fmla="*/ 2585632 h 2612439"/>
              <a:gd name="connsiteX1" fmla="*/ 854246 w 912882"/>
              <a:gd name="connsiteY1" fmla="*/ 2340737 h 2612439"/>
              <a:gd name="connsiteX2" fmla="*/ 837162 w 912882"/>
              <a:gd name="connsiteY2" fmla="*/ 1082092 h 2612439"/>
              <a:gd name="connsiteX3" fmla="*/ 0 w 912882"/>
              <a:gd name="connsiteY3" fmla="*/ 0 h 2612439"/>
              <a:gd name="connsiteX0" fmla="*/ 666313 w 897910"/>
              <a:gd name="connsiteY0" fmla="*/ 2585632 h 2663430"/>
              <a:gd name="connsiteX1" fmla="*/ 814382 w 897910"/>
              <a:gd name="connsiteY1" fmla="*/ 2500203 h 2663430"/>
              <a:gd name="connsiteX2" fmla="*/ 837162 w 897910"/>
              <a:gd name="connsiteY2" fmla="*/ 1082092 h 2663430"/>
              <a:gd name="connsiteX3" fmla="*/ 0 w 897910"/>
              <a:gd name="connsiteY3" fmla="*/ 0 h 2663430"/>
              <a:gd name="connsiteX0" fmla="*/ 666313 w 905999"/>
              <a:gd name="connsiteY0" fmla="*/ 2585632 h 2601203"/>
              <a:gd name="connsiteX1" fmla="*/ 837161 w 905999"/>
              <a:gd name="connsiteY1" fmla="*/ 2226832 h 2601203"/>
              <a:gd name="connsiteX2" fmla="*/ 837162 w 905999"/>
              <a:gd name="connsiteY2" fmla="*/ 1082092 h 2601203"/>
              <a:gd name="connsiteX3" fmla="*/ 0 w 905999"/>
              <a:gd name="connsiteY3" fmla="*/ 0 h 2601203"/>
            </a:gdLst>
            <a:ahLst/>
            <a:cxnLst>
              <a:cxn ang="0">
                <a:pos x="connsiteX0" y="connsiteY0"/>
              </a:cxn>
              <a:cxn ang="0">
                <a:pos x="connsiteX1" y="connsiteY1"/>
              </a:cxn>
              <a:cxn ang="0">
                <a:pos x="connsiteX2" y="connsiteY2"/>
              </a:cxn>
              <a:cxn ang="0">
                <a:pos x="connsiteX3" y="connsiteY3"/>
              </a:cxn>
            </a:cxnLst>
            <a:rect l="l" t="t" r="r" b="b"/>
            <a:pathLst>
              <a:path w="905999" h="2601203">
                <a:moveTo>
                  <a:pt x="666313" y="2585632"/>
                </a:moveTo>
                <a:cubicBezTo>
                  <a:pt x="606040" y="2656347"/>
                  <a:pt x="808686" y="2477422"/>
                  <a:pt x="837161" y="2226832"/>
                </a:cubicBezTo>
                <a:cubicBezTo>
                  <a:pt x="865636" y="1976242"/>
                  <a:pt x="976689" y="1453231"/>
                  <a:pt x="837162" y="1082092"/>
                </a:cubicBezTo>
                <a:cubicBezTo>
                  <a:pt x="697635" y="710953"/>
                  <a:pt x="0" y="0"/>
                  <a:pt x="0" y="0"/>
                </a:cubicBez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Freeform 1"/>
          <p:cNvSpPr/>
          <p:nvPr/>
        </p:nvSpPr>
        <p:spPr>
          <a:xfrm>
            <a:off x="985231" y="3513954"/>
            <a:ext cx="945367" cy="888455"/>
          </a:xfrm>
          <a:custGeom>
            <a:avLst/>
            <a:gdLst>
              <a:gd name="connsiteX0" fmla="*/ 986841 w 986841"/>
              <a:gd name="connsiteY0" fmla="*/ 902532 h 902532"/>
              <a:gd name="connsiteX1" fmla="*/ 764737 w 986841"/>
              <a:gd name="connsiteY1" fmla="*/ 139372 h 902532"/>
              <a:gd name="connsiteX2" fmla="*/ 87034 w 986841"/>
              <a:gd name="connsiteY2" fmla="*/ 14077 h 902532"/>
              <a:gd name="connsiteX3" fmla="*/ 30085 w 986841"/>
              <a:gd name="connsiteY3" fmla="*/ 8382 h 902532"/>
              <a:gd name="connsiteX0" fmla="*/ 899807 w 899807"/>
              <a:gd name="connsiteY0" fmla="*/ 888455 h 888455"/>
              <a:gd name="connsiteX1" fmla="*/ 677703 w 899807"/>
              <a:gd name="connsiteY1" fmla="*/ 125295 h 888455"/>
              <a:gd name="connsiteX2" fmla="*/ 0 w 899807"/>
              <a:gd name="connsiteY2" fmla="*/ 0 h 888455"/>
            </a:gdLst>
            <a:ahLst/>
            <a:cxnLst>
              <a:cxn ang="0">
                <a:pos x="connsiteX0" y="connsiteY0"/>
              </a:cxn>
              <a:cxn ang="0">
                <a:pos x="connsiteX1" y="connsiteY1"/>
              </a:cxn>
              <a:cxn ang="0">
                <a:pos x="connsiteX2" y="connsiteY2"/>
              </a:cxn>
            </a:cxnLst>
            <a:rect l="l" t="t" r="r" b="b"/>
            <a:pathLst>
              <a:path w="899807" h="888455">
                <a:moveTo>
                  <a:pt x="899807" y="888455"/>
                </a:moveTo>
                <a:cubicBezTo>
                  <a:pt x="863739" y="580913"/>
                  <a:pt x="827671" y="273371"/>
                  <a:pt x="677703" y="125295"/>
                </a:cubicBezTo>
                <a:cubicBezTo>
                  <a:pt x="527735" y="-22781"/>
                  <a:pt x="122442" y="21832"/>
                  <a:pt x="0" y="0"/>
                </a:cubicBez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7978" y="2859003"/>
            <a:ext cx="1198486" cy="110487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055" y="3715798"/>
            <a:ext cx="2104334" cy="89052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07697" y="798233"/>
            <a:ext cx="2725133" cy="2202581"/>
          </a:xfrm>
          <a:prstGeom prst="rect">
            <a:avLst/>
          </a:prstGeom>
        </p:spPr>
      </p:pic>
      <p:sp>
        <p:nvSpPr>
          <p:cNvPr id="14" name="TextBox 13"/>
          <p:cNvSpPr txBox="1"/>
          <p:nvPr/>
        </p:nvSpPr>
        <p:spPr>
          <a:xfrm>
            <a:off x="3280631" y="204959"/>
            <a:ext cx="2582758" cy="523220"/>
          </a:xfrm>
          <a:prstGeom prst="rect">
            <a:avLst/>
          </a:prstGeom>
          <a:noFill/>
        </p:spPr>
        <p:txBody>
          <a:bodyPr wrap="none" rtlCol="0">
            <a:spAutoFit/>
          </a:bodyPr>
          <a:lstStyle/>
          <a:p>
            <a:pPr algn="ctr"/>
            <a:r>
              <a:rPr lang="en-US" sz="2800" dirty="0" smtClean="0"/>
              <a:t>My path to Delft</a:t>
            </a:r>
            <a:endParaRPr lang="en-US" sz="2800" dirty="0"/>
          </a:p>
        </p:txBody>
      </p:sp>
      <p:pic>
        <p:nvPicPr>
          <p:cNvPr id="3" name="Picture 2" descr="bernd1.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07697" y="3346212"/>
            <a:ext cx="2725133" cy="1687279"/>
          </a:xfrm>
          <a:prstGeom prst="rect">
            <a:avLst/>
          </a:prstGeom>
        </p:spPr>
      </p:pic>
    </p:spTree>
    <p:extLst>
      <p:ext uri="{BB962C8B-B14F-4D97-AF65-F5344CB8AC3E}">
        <p14:creationId xmlns:p14="http://schemas.microsoft.com/office/powerpoint/2010/main" val="1458388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par>
                                <p:cTn id="11" presetID="42" presetClass="path" presetSubtype="0" accel="50000" decel="50000" fill="hold" nodeType="withEffect">
                                  <p:stCondLst>
                                    <p:cond delay="2000"/>
                                  </p:stCondLst>
                                  <p:childTnLst>
                                    <p:animMotion origin="layout" path="M -1.24696E-6 -1.28474E-6 L 0.40083 -0.1504 " pathEditMode="relative" rAng="0" ptsTypes="AA">
                                      <p:cBhvr>
                                        <p:cTn id="12" dur="2000" fill="hold"/>
                                        <p:tgtEl>
                                          <p:spTgt spid="11"/>
                                        </p:tgtEl>
                                        <p:attrNameLst>
                                          <p:attrName>ppt_x</p:attrName>
                                          <p:attrName>ppt_y</p:attrName>
                                        </p:attrNameLst>
                                      </p:cBhvr>
                                      <p:rCtr x="20042" y="-7536"/>
                                    </p:animMotion>
                                  </p:childTnLst>
                                </p:cTn>
                              </p:par>
                              <p:par>
                                <p:cTn id="13" presetID="6" presetClass="emph" presetSubtype="0" fill="hold" nodeType="withEffect">
                                  <p:stCondLst>
                                    <p:cond delay="2000"/>
                                  </p:stCondLst>
                                  <p:childTnLst>
                                    <p:animScale>
                                      <p:cBhvr>
                                        <p:cTn id="14" dur="1000" fill="hold"/>
                                        <p:tgtEl>
                                          <p:spTgt spid="11"/>
                                        </p:tgtEl>
                                      </p:cBhvr>
                                      <p:by x="150000" y="150000"/>
                                    </p:animScale>
                                  </p:childTnLst>
                                </p:cTn>
                              </p:par>
                            </p:childTnLst>
                          </p:cTn>
                        </p:par>
                        <p:par>
                          <p:cTn id="15" fill="hold">
                            <p:stCondLst>
                              <p:cond delay="4000"/>
                            </p:stCondLst>
                            <p:childTnLst>
                              <p:par>
                                <p:cTn id="16" presetID="1" presetClass="entr" presetSubtype="0" fill="hold"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4869" y="798233"/>
            <a:ext cx="3148361" cy="4235258"/>
          </a:xfrm>
          <a:prstGeom prst="rect">
            <a:avLst/>
          </a:prstGeom>
        </p:spPr>
      </p:pic>
      <p:sp>
        <p:nvSpPr>
          <p:cNvPr id="3" name="Freeform 2"/>
          <p:cNvSpPr/>
          <p:nvPr/>
        </p:nvSpPr>
        <p:spPr>
          <a:xfrm>
            <a:off x="928282" y="3455298"/>
            <a:ext cx="774517" cy="132693"/>
          </a:xfrm>
          <a:custGeom>
            <a:avLst/>
            <a:gdLst>
              <a:gd name="connsiteX0" fmla="*/ 0 w 790547"/>
              <a:gd name="connsiteY0" fmla="*/ 70045 h 147290"/>
              <a:gd name="connsiteX1" fmla="*/ 558107 w 790547"/>
              <a:gd name="connsiteY1" fmla="*/ 1703 h 147290"/>
              <a:gd name="connsiteX2" fmla="*/ 774517 w 790547"/>
              <a:gd name="connsiteY2" fmla="*/ 132693 h 147290"/>
              <a:gd name="connsiteX3" fmla="*/ 774517 w 790547"/>
              <a:gd name="connsiteY3" fmla="*/ 144083 h 147290"/>
              <a:gd name="connsiteX0" fmla="*/ 0 w 774517"/>
              <a:gd name="connsiteY0" fmla="*/ 70045 h 132693"/>
              <a:gd name="connsiteX1" fmla="*/ 558107 w 774517"/>
              <a:gd name="connsiteY1" fmla="*/ 1703 h 132693"/>
              <a:gd name="connsiteX2" fmla="*/ 774517 w 774517"/>
              <a:gd name="connsiteY2" fmla="*/ 132693 h 132693"/>
            </a:gdLst>
            <a:ahLst/>
            <a:cxnLst>
              <a:cxn ang="0">
                <a:pos x="connsiteX0" y="connsiteY0"/>
              </a:cxn>
              <a:cxn ang="0">
                <a:pos x="connsiteX1" y="connsiteY1"/>
              </a:cxn>
              <a:cxn ang="0">
                <a:pos x="connsiteX2" y="connsiteY2"/>
              </a:cxn>
            </a:cxnLst>
            <a:rect l="l" t="t" r="r" b="b"/>
            <a:pathLst>
              <a:path w="774517" h="132693">
                <a:moveTo>
                  <a:pt x="0" y="70045"/>
                </a:moveTo>
                <a:cubicBezTo>
                  <a:pt x="214510" y="30653"/>
                  <a:pt x="429021" y="-8738"/>
                  <a:pt x="558107" y="1703"/>
                </a:cubicBezTo>
                <a:cubicBezTo>
                  <a:pt x="687193" y="12144"/>
                  <a:pt x="738449" y="108963"/>
                  <a:pt x="774517" y="132693"/>
                </a:cubicBez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5305559" y="1025695"/>
            <a:ext cx="1115660" cy="369332"/>
          </a:xfrm>
          <a:prstGeom prst="rect">
            <a:avLst/>
          </a:prstGeom>
          <a:noFill/>
        </p:spPr>
        <p:txBody>
          <a:bodyPr wrap="none" rtlCol="0">
            <a:spAutoFit/>
          </a:bodyPr>
          <a:lstStyle/>
          <a:p>
            <a:r>
              <a:rPr lang="en-US" dirty="0" smtClean="0"/>
              <a:t>Göttingen</a:t>
            </a:r>
            <a:endParaRPr lang="en-US" dirty="0"/>
          </a:p>
        </p:txBody>
      </p:sp>
      <p:pic>
        <p:nvPicPr>
          <p:cNvPr id="14" name="Picture 13" descr="mine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601" y="821013"/>
            <a:ext cx="857069" cy="857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1601" y="3094846"/>
            <a:ext cx="1620737" cy="1031850"/>
          </a:xfrm>
          <a:prstGeom prst="rect">
            <a:avLst/>
          </a:prstGeom>
        </p:spPr>
      </p:pic>
      <p:pic>
        <p:nvPicPr>
          <p:cNvPr id="16" name="Content Placeholder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80303" y="3717005"/>
            <a:ext cx="2533189" cy="131648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088" y="3844578"/>
            <a:ext cx="846479" cy="1188913"/>
          </a:xfrm>
          <a:prstGeom prst="rect">
            <a:avLst/>
          </a:prstGeom>
        </p:spPr>
      </p:pic>
      <p:cxnSp>
        <p:nvCxnSpPr>
          <p:cNvPr id="18" name="Straight Arrow Connector 17"/>
          <p:cNvCxnSpPr/>
          <p:nvPr/>
        </p:nvCxnSpPr>
        <p:spPr bwMode="auto">
          <a:xfrm flipV="1">
            <a:off x="5200567" y="4372265"/>
            <a:ext cx="2147109" cy="38092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3" name="TextBox 12"/>
          <p:cNvSpPr txBox="1"/>
          <p:nvPr/>
        </p:nvSpPr>
        <p:spPr>
          <a:xfrm>
            <a:off x="3280631" y="204959"/>
            <a:ext cx="2582758" cy="523220"/>
          </a:xfrm>
          <a:prstGeom prst="rect">
            <a:avLst/>
          </a:prstGeom>
          <a:noFill/>
        </p:spPr>
        <p:txBody>
          <a:bodyPr wrap="none" rtlCol="0">
            <a:spAutoFit/>
          </a:bodyPr>
          <a:lstStyle/>
          <a:p>
            <a:pPr algn="ctr"/>
            <a:r>
              <a:rPr lang="en-US" sz="2800" dirty="0" smtClean="0"/>
              <a:t>My path to Delft</a:t>
            </a:r>
            <a:endParaRPr lang="en-US" sz="2800" dirty="0"/>
          </a:p>
        </p:txBody>
      </p:sp>
      <p:pic>
        <p:nvPicPr>
          <p:cNvPr id="2" name="Picture 1" descr="DSCF0999.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656323" y="728179"/>
            <a:ext cx="2015384" cy="1920593"/>
          </a:xfrm>
          <a:prstGeom prst="rect">
            <a:avLst/>
          </a:prstGeom>
        </p:spPr>
      </p:pic>
    </p:spTree>
    <p:extLst>
      <p:ext uri="{BB962C8B-B14F-4D97-AF65-F5344CB8AC3E}">
        <p14:creationId xmlns:p14="http://schemas.microsoft.com/office/powerpoint/2010/main" val="2177255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1000"/>
                                  </p:stCondLst>
                                  <p:childTnLst>
                                    <p:animMotion origin="layout" path="M -2.80805E-6 4.70225E-6 L 0.35856 -0.16477 " pathEditMode="relative" rAng="0" ptsTypes="AA">
                                      <p:cBhvr>
                                        <p:cTn id="12" dur="1000" fill="hold"/>
                                        <p:tgtEl>
                                          <p:spTgt spid="15"/>
                                        </p:tgtEl>
                                        <p:attrNameLst>
                                          <p:attrName>ppt_x</p:attrName>
                                          <p:attrName>ppt_y</p:attrName>
                                        </p:attrNameLst>
                                      </p:cBhvr>
                                      <p:rCtr x="17928" y="-8238"/>
                                    </p:animMotion>
                                  </p:childTnLst>
                                </p:cTn>
                              </p:par>
                              <p:par>
                                <p:cTn id="13" presetID="6" presetClass="emph" presetSubtype="0" fill="hold" nodeType="withEffect">
                                  <p:stCondLst>
                                    <p:cond delay="0"/>
                                  </p:stCondLst>
                                  <p:childTnLst>
                                    <p:animScale>
                                      <p:cBhvr>
                                        <p:cTn id="14" dur="1000" fill="hold"/>
                                        <p:tgtEl>
                                          <p:spTgt spid="15"/>
                                        </p:tgtEl>
                                      </p:cBhvr>
                                      <p:by x="150000" y="150000"/>
                                    </p:animScale>
                                  </p:childTnLst>
                                </p:cTn>
                              </p:par>
                            </p:childTnLst>
                          </p:cTn>
                        </p:par>
                        <p:par>
                          <p:cTn id="15" fill="hold">
                            <p:stCondLst>
                              <p:cond delay="3000"/>
                            </p:stCondLst>
                            <p:childTnLst>
                              <p:par>
                                <p:cTn id="16" presetID="1"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4869" y="798233"/>
            <a:ext cx="3148361" cy="4235258"/>
          </a:xfrm>
          <a:prstGeom prst="rect">
            <a:avLst/>
          </a:prstGeom>
        </p:spPr>
      </p:pic>
      <p:sp>
        <p:nvSpPr>
          <p:cNvPr id="3" name="Freeform 2"/>
          <p:cNvSpPr/>
          <p:nvPr/>
        </p:nvSpPr>
        <p:spPr>
          <a:xfrm flipV="1">
            <a:off x="985232" y="3521643"/>
            <a:ext cx="774517" cy="185947"/>
          </a:xfrm>
          <a:custGeom>
            <a:avLst/>
            <a:gdLst>
              <a:gd name="connsiteX0" fmla="*/ 0 w 790547"/>
              <a:gd name="connsiteY0" fmla="*/ 70045 h 147290"/>
              <a:gd name="connsiteX1" fmla="*/ 558107 w 790547"/>
              <a:gd name="connsiteY1" fmla="*/ 1703 h 147290"/>
              <a:gd name="connsiteX2" fmla="*/ 774517 w 790547"/>
              <a:gd name="connsiteY2" fmla="*/ 132693 h 147290"/>
              <a:gd name="connsiteX3" fmla="*/ 774517 w 790547"/>
              <a:gd name="connsiteY3" fmla="*/ 144083 h 147290"/>
              <a:gd name="connsiteX0" fmla="*/ 0 w 774517"/>
              <a:gd name="connsiteY0" fmla="*/ 70045 h 132693"/>
              <a:gd name="connsiteX1" fmla="*/ 558107 w 774517"/>
              <a:gd name="connsiteY1" fmla="*/ 1703 h 132693"/>
              <a:gd name="connsiteX2" fmla="*/ 774517 w 774517"/>
              <a:gd name="connsiteY2" fmla="*/ 132693 h 132693"/>
            </a:gdLst>
            <a:ahLst/>
            <a:cxnLst>
              <a:cxn ang="0">
                <a:pos x="connsiteX0" y="connsiteY0"/>
              </a:cxn>
              <a:cxn ang="0">
                <a:pos x="connsiteX1" y="connsiteY1"/>
              </a:cxn>
              <a:cxn ang="0">
                <a:pos x="connsiteX2" y="connsiteY2"/>
              </a:cxn>
            </a:cxnLst>
            <a:rect l="l" t="t" r="r" b="b"/>
            <a:pathLst>
              <a:path w="774517" h="132693">
                <a:moveTo>
                  <a:pt x="0" y="70045"/>
                </a:moveTo>
                <a:cubicBezTo>
                  <a:pt x="214510" y="30653"/>
                  <a:pt x="429021" y="-8738"/>
                  <a:pt x="558107" y="1703"/>
                </a:cubicBezTo>
                <a:cubicBezTo>
                  <a:pt x="687193" y="12144"/>
                  <a:pt x="738449" y="108963"/>
                  <a:pt x="774517" y="132693"/>
                </a:cubicBezTo>
              </a:path>
            </a:pathLst>
          </a:cu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474"/>
          <a:stretch/>
        </p:blipFill>
        <p:spPr>
          <a:xfrm>
            <a:off x="4100905" y="4003744"/>
            <a:ext cx="514174" cy="463796"/>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6806"/>
          <a:stretch/>
        </p:blipFill>
        <p:spPr>
          <a:xfrm>
            <a:off x="4637549" y="3963877"/>
            <a:ext cx="753249" cy="46335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7978" y="2859003"/>
            <a:ext cx="1198486" cy="1104874"/>
          </a:xfrm>
          <a:prstGeom prst="rect">
            <a:avLst/>
          </a:prstGeom>
        </p:spPr>
      </p:pic>
      <p:sp>
        <p:nvSpPr>
          <p:cNvPr id="9" name="TextBox 8"/>
          <p:cNvSpPr txBox="1"/>
          <p:nvPr/>
        </p:nvSpPr>
        <p:spPr>
          <a:xfrm>
            <a:off x="3280631" y="204959"/>
            <a:ext cx="2582758" cy="523220"/>
          </a:xfrm>
          <a:prstGeom prst="rect">
            <a:avLst/>
          </a:prstGeom>
          <a:noFill/>
        </p:spPr>
        <p:txBody>
          <a:bodyPr wrap="none" rtlCol="0">
            <a:spAutoFit/>
          </a:bodyPr>
          <a:lstStyle/>
          <a:p>
            <a:pPr algn="ctr"/>
            <a:r>
              <a:rPr lang="en-US" sz="2800" dirty="0" smtClean="0"/>
              <a:t>My path to Delft</a:t>
            </a:r>
            <a:endParaRPr lang="en-US" sz="28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3768" y="2724502"/>
            <a:ext cx="2949264" cy="1966176"/>
          </a:xfrm>
          <a:prstGeom prst="rect">
            <a:avLst/>
          </a:prstGeom>
        </p:spPr>
      </p:pic>
      <p:sp>
        <p:nvSpPr>
          <p:cNvPr id="4" name="TextBox 3"/>
          <p:cNvSpPr txBox="1"/>
          <p:nvPr/>
        </p:nvSpPr>
        <p:spPr>
          <a:xfrm>
            <a:off x="6920405" y="1767036"/>
            <a:ext cx="1176299" cy="369332"/>
          </a:xfrm>
          <a:prstGeom prst="rect">
            <a:avLst/>
          </a:prstGeom>
          <a:noFill/>
        </p:spPr>
        <p:txBody>
          <a:bodyPr wrap="none" rtlCol="0">
            <a:spAutoFit/>
          </a:bodyPr>
          <a:lstStyle/>
          <a:p>
            <a:r>
              <a:rPr lang="en-US" dirty="0" smtClean="0"/>
              <a:t>Eindhoven</a:t>
            </a:r>
            <a:endParaRPr lang="en-US" dirty="0"/>
          </a:p>
        </p:txBody>
      </p:sp>
    </p:spTree>
    <p:extLst>
      <p:ext uri="{BB962C8B-B14F-4D97-AF65-F5344CB8AC3E}">
        <p14:creationId xmlns:p14="http://schemas.microsoft.com/office/powerpoint/2010/main" val="995855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21"/>
                                        </p:tgtEl>
                                        <p:attrNameLst>
                                          <p:attrName>style.visibility</p:attrName>
                                        </p:attrNameLst>
                                      </p:cBhvr>
                                      <p:to>
                                        <p:strVal val="visible"/>
                                      </p:to>
                                    </p:set>
                                  </p:childTnLst>
                                </p:cTn>
                              </p:par>
                              <p:par>
                                <p:cTn id="9" presetID="42" presetClass="path" presetSubtype="0" accel="50000" decel="50000" fill="hold" nodeType="withEffect">
                                  <p:stCondLst>
                                    <p:cond delay="2000"/>
                                  </p:stCondLst>
                                  <p:childTnLst>
                                    <p:animMotion origin="layout" path="M -1.24696E-6 -1.28474E-6 L 0.40083 -0.1504 " pathEditMode="relative" rAng="0" ptsTypes="AA">
                                      <p:cBhvr>
                                        <p:cTn id="10" dur="1000" fill="hold"/>
                                        <p:tgtEl>
                                          <p:spTgt spid="21"/>
                                        </p:tgtEl>
                                        <p:attrNameLst>
                                          <p:attrName>ppt_x</p:attrName>
                                          <p:attrName>ppt_y</p:attrName>
                                        </p:attrNameLst>
                                      </p:cBhvr>
                                      <p:rCtr x="20042" y="-7536"/>
                                    </p:animMotion>
                                  </p:childTnLst>
                                </p:cTn>
                              </p:par>
                              <p:par>
                                <p:cTn id="11" presetID="6" presetClass="emph" presetSubtype="0" fill="hold" nodeType="withEffect">
                                  <p:stCondLst>
                                    <p:cond delay="2000"/>
                                  </p:stCondLst>
                                  <p:childTnLst>
                                    <p:animScale>
                                      <p:cBhvr>
                                        <p:cTn id="12" dur="1000" fill="hold"/>
                                        <p:tgtEl>
                                          <p:spTgt spid="21"/>
                                        </p:tgtEl>
                                      </p:cBhvr>
                                      <p:by x="150000" y="150000"/>
                                    </p:animScale>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382" y="836086"/>
            <a:ext cx="2659322" cy="3545762"/>
          </a:xfrm>
          <a:prstGeom prst="rect">
            <a:avLst/>
          </a:prstGeom>
        </p:spPr>
      </p:pic>
      <p:pic>
        <p:nvPicPr>
          <p:cNvPr id="4" name="Picture 3" descr="FullSizeRend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663" y="855928"/>
            <a:ext cx="2670560" cy="3560747"/>
          </a:xfrm>
          <a:prstGeom prst="rect">
            <a:avLst/>
          </a:prstGeom>
        </p:spPr>
      </p:pic>
      <p:sp>
        <p:nvSpPr>
          <p:cNvPr id="5" name="Right Arrow 4"/>
          <p:cNvSpPr/>
          <p:nvPr/>
        </p:nvSpPr>
        <p:spPr>
          <a:xfrm>
            <a:off x="4012178" y="2326587"/>
            <a:ext cx="1000234" cy="550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236480" y="1612532"/>
            <a:ext cx="584407" cy="505779"/>
          </a:xfrm>
          <a:prstGeom prst="roundRect">
            <a:avLst/>
          </a:prstGeom>
          <a:no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236480" y="2229043"/>
            <a:ext cx="584407" cy="587131"/>
          </a:xfrm>
          <a:prstGeom prst="roundRect">
            <a:avLst/>
          </a:prstGeom>
          <a:no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545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86" y="757463"/>
            <a:ext cx="3577443" cy="4237894"/>
          </a:xfrm>
          <a:prstGeom prst="rect">
            <a:avLst/>
          </a:prstGeom>
        </p:spPr>
      </p:pic>
      <p:sp>
        <p:nvSpPr>
          <p:cNvPr id="3" name="Freeform 2"/>
          <p:cNvSpPr/>
          <p:nvPr/>
        </p:nvSpPr>
        <p:spPr>
          <a:xfrm>
            <a:off x="1309025" y="3195021"/>
            <a:ext cx="1014526" cy="717599"/>
          </a:xfrm>
          <a:custGeom>
            <a:avLst/>
            <a:gdLst>
              <a:gd name="connsiteX0" fmla="*/ 1014526 w 1014526"/>
              <a:gd name="connsiteY0" fmla="*/ 717599 h 717599"/>
              <a:gd name="connsiteX1" fmla="*/ 148890 w 1014526"/>
              <a:gd name="connsiteY1" fmla="*/ 449923 h 717599"/>
              <a:gd name="connsiteX2" fmla="*/ 820 w 1014526"/>
              <a:gd name="connsiteY2" fmla="*/ 0 h 717599"/>
              <a:gd name="connsiteX3" fmla="*/ 820 w 1014526"/>
              <a:gd name="connsiteY3" fmla="*/ 0 h 717599"/>
            </a:gdLst>
            <a:ahLst/>
            <a:cxnLst>
              <a:cxn ang="0">
                <a:pos x="connsiteX0" y="connsiteY0"/>
              </a:cxn>
              <a:cxn ang="0">
                <a:pos x="connsiteX1" y="connsiteY1"/>
              </a:cxn>
              <a:cxn ang="0">
                <a:pos x="connsiteX2" y="connsiteY2"/>
              </a:cxn>
              <a:cxn ang="0">
                <a:pos x="connsiteX3" y="connsiteY3"/>
              </a:cxn>
            </a:cxnLst>
            <a:rect l="l" t="t" r="r" b="b"/>
            <a:pathLst>
              <a:path w="1014526" h="717599">
                <a:moveTo>
                  <a:pt x="1014526" y="717599"/>
                </a:moveTo>
                <a:cubicBezTo>
                  <a:pt x="666183" y="643561"/>
                  <a:pt x="317841" y="569523"/>
                  <a:pt x="148890" y="449923"/>
                </a:cubicBezTo>
                <a:cubicBezTo>
                  <a:pt x="-20061" y="330323"/>
                  <a:pt x="820" y="0"/>
                  <a:pt x="820" y="0"/>
                </a:cubicBezTo>
                <a:lnTo>
                  <a:pt x="820" y="0"/>
                </a:lnTo>
              </a:path>
            </a:pathLst>
          </a:custGeom>
          <a:ln w="285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72" y="2971258"/>
            <a:ext cx="1057512" cy="447526"/>
          </a:xfrm>
          <a:prstGeom prst="rect">
            <a:avLst/>
          </a:prstGeom>
        </p:spPr>
      </p:pic>
      <p:pic>
        <p:nvPicPr>
          <p:cNvPr id="23" name="Picture 22" descr="collage_T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142" y="3627448"/>
            <a:ext cx="3526418" cy="1247148"/>
          </a:xfrm>
          <a:prstGeom prst="rect">
            <a:avLst/>
          </a:prstGeom>
        </p:spPr>
      </p:pic>
      <p:sp>
        <p:nvSpPr>
          <p:cNvPr id="7" name="TextBox 6"/>
          <p:cNvSpPr txBox="1"/>
          <p:nvPr/>
        </p:nvSpPr>
        <p:spPr>
          <a:xfrm>
            <a:off x="3121672" y="204959"/>
            <a:ext cx="2900679" cy="523220"/>
          </a:xfrm>
          <a:prstGeom prst="rect">
            <a:avLst/>
          </a:prstGeom>
          <a:noFill/>
        </p:spPr>
        <p:txBody>
          <a:bodyPr wrap="none" rtlCol="0">
            <a:spAutoFit/>
          </a:bodyPr>
          <a:lstStyle/>
          <a:p>
            <a:pPr algn="ctr"/>
            <a:r>
              <a:rPr lang="en-US" sz="2800" dirty="0" smtClean="0"/>
              <a:t>And to Delft again</a:t>
            </a:r>
            <a:endParaRPr lang="en-US" sz="2800" dirty="0"/>
          </a:p>
        </p:txBody>
      </p:sp>
      <p:pic>
        <p:nvPicPr>
          <p:cNvPr id="4" name="Picture 3" descr="WP_20140607_002.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513680" y="583030"/>
            <a:ext cx="1462086" cy="2969448"/>
          </a:xfrm>
          <a:prstGeom prst="rect">
            <a:avLst/>
          </a:prstGeom>
        </p:spPr>
      </p:pic>
    </p:spTree>
    <p:extLst>
      <p:ext uri="{BB962C8B-B14F-4D97-AF65-F5344CB8AC3E}">
        <p14:creationId xmlns:p14="http://schemas.microsoft.com/office/powerpoint/2010/main" val="726745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4.53662E-6 -4.59735E-6 L 0.46547 -0.21197 " pathEditMode="relative" rAng="0" ptsTypes="AA">
                                      <p:cBhvr>
                                        <p:cTn id="12" dur="1000" fill="hold"/>
                                        <p:tgtEl>
                                          <p:spTgt spid="20"/>
                                        </p:tgtEl>
                                        <p:attrNameLst>
                                          <p:attrName>ppt_x</p:attrName>
                                          <p:attrName>ppt_y</p:attrName>
                                        </p:attrNameLst>
                                      </p:cBhvr>
                                      <p:rCtr x="23273" y="-10614"/>
                                    </p:animMotion>
                                  </p:childTnLst>
                                </p:cTn>
                              </p:par>
                              <p:par>
                                <p:cTn id="13" presetID="6" presetClass="emph" presetSubtype="0" fill="hold" nodeType="withEffect">
                                  <p:stCondLst>
                                    <p:cond delay="0"/>
                                  </p:stCondLst>
                                  <p:childTnLst>
                                    <p:animScale>
                                      <p:cBhvr>
                                        <p:cTn id="14" dur="1000" fill="hold"/>
                                        <p:tgtEl>
                                          <p:spTgt spid="20"/>
                                        </p:tgtEl>
                                      </p:cBhvr>
                                      <p:by x="150000" y="150000"/>
                                    </p:animScale>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4404" y="482446"/>
            <a:ext cx="3761191" cy="523220"/>
          </a:xfrm>
          <a:prstGeom prst="rect">
            <a:avLst/>
          </a:prstGeom>
          <a:noFill/>
        </p:spPr>
        <p:txBody>
          <a:bodyPr wrap="none" rtlCol="0">
            <a:spAutoFit/>
          </a:bodyPr>
          <a:lstStyle/>
          <a:p>
            <a:r>
              <a:rPr lang="en-US" sz="2800" dirty="0" smtClean="0"/>
              <a:t>Aspects of Dutch culture</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654" y="1229674"/>
            <a:ext cx="4932692" cy="3288462"/>
          </a:xfrm>
          <a:prstGeom prst="rect">
            <a:avLst/>
          </a:prstGeom>
        </p:spPr>
      </p:pic>
      <p:sp>
        <p:nvSpPr>
          <p:cNvPr id="4" name="TextBox 3"/>
          <p:cNvSpPr txBox="1"/>
          <p:nvPr/>
        </p:nvSpPr>
        <p:spPr>
          <a:xfrm>
            <a:off x="7352909" y="4881890"/>
            <a:ext cx="1065973" cy="261610"/>
          </a:xfrm>
          <a:prstGeom prst="rect">
            <a:avLst/>
          </a:prstGeom>
          <a:noFill/>
        </p:spPr>
        <p:txBody>
          <a:bodyPr wrap="none" rtlCol="0">
            <a:spAutoFit/>
          </a:bodyPr>
          <a:lstStyle/>
          <a:p>
            <a:r>
              <a:rPr lang="en-US" sz="1100" dirty="0" smtClean="0"/>
              <a:t>Image: </a:t>
            </a:r>
            <a:r>
              <a:rPr lang="en-US" sz="1100" dirty="0" err="1" smtClean="0"/>
              <a:t>zoom.nl</a:t>
            </a:r>
            <a:endParaRPr lang="en-US" sz="1100" dirty="0"/>
          </a:p>
        </p:txBody>
      </p:sp>
      <p:sp>
        <p:nvSpPr>
          <p:cNvPr id="5" name="TextBox 4"/>
          <p:cNvSpPr txBox="1"/>
          <p:nvPr/>
        </p:nvSpPr>
        <p:spPr>
          <a:xfrm>
            <a:off x="937846" y="2051537"/>
            <a:ext cx="3507154" cy="2706077"/>
          </a:xfrm>
          <a:prstGeom prst="rect">
            <a:avLst/>
          </a:prstGeom>
          <a:noFill/>
        </p:spPr>
        <p:txBody>
          <a:bodyPr wrap="square" rtlCol="0">
            <a:spAutoFit/>
          </a:bodyPr>
          <a:lstStyle/>
          <a:p>
            <a:endParaRPr lang="en-US" dirty="0"/>
          </a:p>
        </p:txBody>
      </p:sp>
      <p:sp>
        <p:nvSpPr>
          <p:cNvPr id="6" name="Rectangle 5"/>
          <p:cNvSpPr/>
          <p:nvPr/>
        </p:nvSpPr>
        <p:spPr>
          <a:xfrm>
            <a:off x="2159000" y="1779474"/>
            <a:ext cx="4572000" cy="2308324"/>
          </a:xfrm>
          <a:prstGeom prst="rect">
            <a:avLst/>
          </a:prstGeom>
          <a:solidFill>
            <a:schemeClr val="bg1">
              <a:alpha val="84000"/>
            </a:schemeClr>
          </a:solidFill>
        </p:spPr>
        <p:txBody>
          <a:bodyPr>
            <a:spAutoFit/>
          </a:bodyPr>
          <a:lstStyle/>
          <a:p>
            <a:r>
              <a:rPr lang="en-US" sz="1600" i="1" dirty="0"/>
              <a:t>“It boils down to that we are autonomous individuals in the Netherlands who have the right to an opinion and to bluntly voice it, such that unreserved solidarity, harmony and courtesy are not leading principles but only obstacles for honesty.  </a:t>
            </a:r>
            <a:endParaRPr lang="en-US" sz="1600" i="1" dirty="0" smtClean="0"/>
          </a:p>
          <a:p>
            <a:r>
              <a:rPr lang="en-US" sz="1600" i="1" dirty="0"/>
              <a:t>	</a:t>
            </a:r>
            <a:r>
              <a:rPr lang="en-US" sz="1600" i="1" dirty="0" smtClean="0"/>
              <a:t>However</a:t>
            </a:r>
            <a:r>
              <a:rPr lang="en-US" sz="1600" i="1" dirty="0"/>
              <a:t>, all perception of inequality is undesirable at the same time. And anybody who deviates from this happiness of the mean, is as a matter of principle suspect. ” </a:t>
            </a:r>
            <a:endParaRPr lang="en-US" sz="1600" dirty="0"/>
          </a:p>
        </p:txBody>
      </p:sp>
      <p:sp>
        <p:nvSpPr>
          <p:cNvPr id="8" name="TextBox 7"/>
          <p:cNvSpPr txBox="1"/>
          <p:nvPr/>
        </p:nvSpPr>
        <p:spPr>
          <a:xfrm>
            <a:off x="2159000" y="2061348"/>
            <a:ext cx="4572000" cy="1477328"/>
          </a:xfrm>
          <a:prstGeom prst="rect">
            <a:avLst/>
          </a:prstGeom>
          <a:solidFill>
            <a:schemeClr val="bg1">
              <a:alpha val="83000"/>
            </a:schemeClr>
          </a:solidFill>
        </p:spPr>
        <p:txBody>
          <a:bodyPr wrap="square" rtlCol="0">
            <a:spAutoFit/>
          </a:bodyPr>
          <a:lstStyle/>
          <a:p>
            <a:r>
              <a:rPr lang="en-US" dirty="0"/>
              <a:t>“</a:t>
            </a:r>
            <a:r>
              <a:rPr lang="en-US" i="1" dirty="0"/>
              <a:t>But don’t you think that all the conferences, committees and networking is all that exciting for me. The larger the numbers and the larger the homogeneity in these groups the larger the urge to run away screaming.”</a:t>
            </a:r>
            <a:r>
              <a:rPr lang="en-US" dirty="0"/>
              <a:t> </a:t>
            </a:r>
          </a:p>
        </p:txBody>
      </p:sp>
    </p:spTree>
    <p:extLst>
      <p:ext uri="{BB962C8B-B14F-4D97-AF65-F5344CB8AC3E}">
        <p14:creationId xmlns:p14="http://schemas.microsoft.com/office/powerpoint/2010/main" val="2765672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0184" y="744520"/>
            <a:ext cx="2743660" cy="4305999"/>
          </a:xfrm>
          <a:prstGeom prst="rect">
            <a:avLst/>
          </a:prstGeom>
        </p:spPr>
      </p:pic>
      <p:cxnSp>
        <p:nvCxnSpPr>
          <p:cNvPr id="11" name="Straight Connector 10"/>
          <p:cNvCxnSpPr/>
          <p:nvPr/>
        </p:nvCxnSpPr>
        <p:spPr>
          <a:xfrm flipH="1">
            <a:off x="865051" y="3421558"/>
            <a:ext cx="2094774" cy="10241"/>
          </a:xfrm>
          <a:prstGeom prst="line">
            <a:avLst/>
          </a:prstGeom>
          <a:ln w="38100"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060011" y="3375782"/>
            <a:ext cx="0" cy="25882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194361" y="3318491"/>
            <a:ext cx="1701307" cy="369332"/>
          </a:xfrm>
          <a:prstGeom prst="rect">
            <a:avLst/>
          </a:prstGeom>
          <a:noFill/>
        </p:spPr>
        <p:txBody>
          <a:bodyPr wrap="none" rtlCol="0">
            <a:spAutoFit/>
          </a:bodyPr>
          <a:lstStyle/>
          <a:p>
            <a:r>
              <a:rPr lang="en-US" dirty="0" smtClean="0"/>
              <a:t>Still some losses</a:t>
            </a:r>
            <a:endParaRPr lang="en-US" dirty="0"/>
          </a:p>
        </p:txBody>
      </p:sp>
      <p:sp>
        <p:nvSpPr>
          <p:cNvPr id="17" name="TextBox 16"/>
          <p:cNvSpPr txBox="1"/>
          <p:nvPr/>
        </p:nvSpPr>
        <p:spPr>
          <a:xfrm>
            <a:off x="1583273" y="3052226"/>
            <a:ext cx="582211" cy="369332"/>
          </a:xfrm>
          <a:prstGeom prst="rect">
            <a:avLst/>
          </a:prstGeom>
          <a:noFill/>
        </p:spPr>
        <p:txBody>
          <a:bodyPr wrap="none" rtlCol="0">
            <a:spAutoFit/>
          </a:bodyPr>
          <a:lstStyle/>
          <a:p>
            <a:r>
              <a:rPr lang="en-US" b="1" dirty="0" smtClean="0"/>
              <a:t>15 y</a:t>
            </a:r>
            <a:endParaRPr lang="en-US" b="1" dirty="0"/>
          </a:p>
        </p:txBody>
      </p:sp>
      <p:sp>
        <p:nvSpPr>
          <p:cNvPr id="18" name="TextBox 17"/>
          <p:cNvSpPr txBox="1"/>
          <p:nvPr/>
        </p:nvSpPr>
        <p:spPr>
          <a:xfrm>
            <a:off x="4475976" y="1880279"/>
            <a:ext cx="4363310" cy="1754327"/>
          </a:xfrm>
          <a:prstGeom prst="rect">
            <a:avLst/>
          </a:prstGeom>
          <a:noFill/>
        </p:spPr>
        <p:txBody>
          <a:bodyPr wrap="square" rtlCol="0">
            <a:spAutoFit/>
          </a:bodyPr>
          <a:lstStyle/>
          <a:p>
            <a:pPr marL="285750" indent="-285750">
              <a:buFont typeface="Arial"/>
              <a:buChar char="•"/>
            </a:pPr>
            <a:r>
              <a:rPr lang="en-US" dirty="0" smtClean="0"/>
              <a:t>Average age promotion to full professor is  49y  </a:t>
            </a:r>
            <a:r>
              <a:rPr lang="en-US" dirty="0"/>
              <a:t>(</a:t>
            </a:r>
            <a:r>
              <a:rPr lang="en-US" dirty="0" err="1"/>
              <a:t>Rathenau</a:t>
            </a:r>
            <a:r>
              <a:rPr lang="en-US" dirty="0"/>
              <a:t> </a:t>
            </a:r>
            <a:r>
              <a:rPr lang="en-US" dirty="0" err="1" smtClean="0"/>
              <a:t>Instituut</a:t>
            </a:r>
            <a:r>
              <a:rPr lang="en-US" dirty="0" smtClean="0"/>
              <a:t>)</a:t>
            </a:r>
          </a:p>
          <a:p>
            <a:pPr marL="285750" indent="-285750">
              <a:buFont typeface="Arial"/>
              <a:buChar char="•"/>
            </a:pPr>
            <a:endParaRPr lang="en-US" dirty="0" smtClean="0"/>
          </a:p>
          <a:p>
            <a:pPr marL="285750" indent="-285750">
              <a:buFont typeface="Arial"/>
              <a:buChar char="•"/>
            </a:pPr>
            <a:r>
              <a:rPr lang="en-US" dirty="0" smtClean="0"/>
              <a:t>Average ~15y for promotion from assistant to full</a:t>
            </a:r>
          </a:p>
          <a:p>
            <a:endParaRPr lang="en-US" dirty="0"/>
          </a:p>
        </p:txBody>
      </p:sp>
      <p:sp>
        <p:nvSpPr>
          <p:cNvPr id="19" name="Title 3"/>
          <p:cNvSpPr txBox="1">
            <a:spLocks/>
          </p:cNvSpPr>
          <p:nvPr/>
        </p:nvSpPr>
        <p:spPr>
          <a:xfrm>
            <a:off x="1509237" y="255454"/>
            <a:ext cx="6561501" cy="627063"/>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pPr algn="ctr"/>
            <a:r>
              <a:rPr lang="en-GB" sz="2000" dirty="0" smtClean="0">
                <a:latin typeface="Bookman Old Style" charset="0"/>
                <a:ea typeface="MS PGothic" charset="0"/>
              </a:rPr>
              <a:t>“Fast an extra 100 female full professors in 2017”</a:t>
            </a:r>
          </a:p>
          <a:p>
            <a:pPr algn="ctr"/>
            <a:r>
              <a:rPr lang="en-GB" sz="2000" dirty="0" smtClean="0">
                <a:latin typeface="Bookman Old Style" charset="0"/>
                <a:ea typeface="MS PGothic" charset="0"/>
              </a:rPr>
              <a:t>Minister </a:t>
            </a:r>
            <a:r>
              <a:rPr lang="en-GB" sz="2000" dirty="0" err="1" smtClean="0">
                <a:latin typeface="Bookman Old Style" charset="0"/>
                <a:ea typeface="MS PGothic" charset="0"/>
              </a:rPr>
              <a:t>Bussemaker</a:t>
            </a:r>
            <a:endParaRPr lang="nl-NL" sz="2000" dirty="0">
              <a:latin typeface="Bookman Old Style" charset="0"/>
              <a:ea typeface="MS PGothic" charset="0"/>
            </a:endParaRPr>
          </a:p>
        </p:txBody>
      </p:sp>
    </p:spTree>
    <p:extLst>
      <p:ext uri="{BB962C8B-B14F-4D97-AF65-F5344CB8AC3E}">
        <p14:creationId xmlns:p14="http://schemas.microsoft.com/office/powerpoint/2010/main" val="420750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8220" y="1380496"/>
            <a:ext cx="2723029" cy="2723029"/>
          </a:xfrm>
          <a:prstGeom prst="rect">
            <a:avLst/>
          </a:prstGeom>
        </p:spPr>
      </p:pic>
      <p:sp>
        <p:nvSpPr>
          <p:cNvPr id="4" name="TextBox 3"/>
          <p:cNvSpPr txBox="1"/>
          <p:nvPr/>
        </p:nvSpPr>
        <p:spPr>
          <a:xfrm>
            <a:off x="0" y="4881890"/>
            <a:ext cx="1123281" cy="261610"/>
          </a:xfrm>
          <a:prstGeom prst="rect">
            <a:avLst/>
          </a:prstGeom>
          <a:noFill/>
        </p:spPr>
        <p:txBody>
          <a:bodyPr wrap="none" rtlCol="0">
            <a:spAutoFit/>
          </a:bodyPr>
          <a:lstStyle/>
          <a:p>
            <a:r>
              <a:rPr lang="en-US" sz="1100" dirty="0" smtClean="0"/>
              <a:t>Image: </a:t>
            </a:r>
            <a:r>
              <a:rPr lang="en-US" sz="1100" dirty="0" err="1" smtClean="0"/>
              <a:t>ikea.com</a:t>
            </a:r>
            <a:endParaRPr lang="en-US" sz="11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021" y="1679329"/>
            <a:ext cx="3084788" cy="2056526"/>
          </a:xfrm>
          <a:prstGeom prst="rect">
            <a:avLst/>
          </a:prstGeom>
        </p:spPr>
      </p:pic>
      <p:sp>
        <p:nvSpPr>
          <p:cNvPr id="6" name="TextBox 5"/>
          <p:cNvSpPr txBox="1"/>
          <p:nvPr/>
        </p:nvSpPr>
        <p:spPr>
          <a:xfrm>
            <a:off x="8078027" y="4881890"/>
            <a:ext cx="1065973" cy="261610"/>
          </a:xfrm>
          <a:prstGeom prst="rect">
            <a:avLst/>
          </a:prstGeom>
          <a:noFill/>
        </p:spPr>
        <p:txBody>
          <a:bodyPr wrap="none" rtlCol="0">
            <a:spAutoFit/>
          </a:bodyPr>
          <a:lstStyle/>
          <a:p>
            <a:r>
              <a:rPr lang="en-US" sz="1100" dirty="0" smtClean="0"/>
              <a:t>Image: </a:t>
            </a:r>
            <a:r>
              <a:rPr lang="en-US" sz="1100" dirty="0" err="1" smtClean="0"/>
              <a:t>zoom.nl</a:t>
            </a:r>
            <a:endParaRPr lang="en-US" sz="1100" dirty="0"/>
          </a:p>
        </p:txBody>
      </p:sp>
    </p:spTree>
    <p:extLst>
      <p:ext uri="{BB962C8B-B14F-4D97-AF65-F5344CB8AC3E}">
        <p14:creationId xmlns:p14="http://schemas.microsoft.com/office/powerpoint/2010/main" val="1685058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9957" y="348191"/>
            <a:ext cx="4288353" cy="369332"/>
          </a:xfrm>
          <a:prstGeom prst="rect">
            <a:avLst/>
          </a:prstGeom>
          <a:noFill/>
        </p:spPr>
        <p:txBody>
          <a:bodyPr wrap="none" rtlCol="0">
            <a:spAutoFit/>
          </a:bodyPr>
          <a:lstStyle/>
          <a:p>
            <a:r>
              <a:rPr lang="en-US" dirty="0" smtClean="0"/>
              <a:t>Female Faculty @ Applied Sciences TU Delft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771" y="1178325"/>
            <a:ext cx="948508" cy="10406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771" y="2329213"/>
            <a:ext cx="870913" cy="109506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72224" y="3768657"/>
            <a:ext cx="1075465" cy="121298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96172" y="154941"/>
            <a:ext cx="993522" cy="1166125"/>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253532" y="2365423"/>
            <a:ext cx="866670" cy="109908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005059" y="3768657"/>
            <a:ext cx="1126137" cy="137147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768" y="1999232"/>
            <a:ext cx="988076" cy="120074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2754" y="1526861"/>
            <a:ext cx="1120166" cy="1120166"/>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834576" y="596224"/>
            <a:ext cx="1188824" cy="1164202"/>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260175" y="2507534"/>
            <a:ext cx="1075145" cy="1154606"/>
          </a:xfrm>
          <a:prstGeom prst="rect">
            <a:avLst/>
          </a:prstGeom>
        </p:spPr>
      </p:pic>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1215" y="3910424"/>
            <a:ext cx="1048963" cy="1233076"/>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4074753" y="3733860"/>
            <a:ext cx="1026225" cy="1247785"/>
          </a:xfrm>
          <a:prstGeom prst="rect">
            <a:avLst/>
          </a:prstGeom>
        </p:spPr>
      </p:pic>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6767039" y="3330966"/>
            <a:ext cx="1099683" cy="1303161"/>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69950" y="1247057"/>
            <a:ext cx="1268434" cy="1268434"/>
          </a:xfrm>
          <a:prstGeom prst="rect">
            <a:avLst/>
          </a:prstGeom>
        </p:spPr>
      </p:pic>
      <p:pic>
        <p:nvPicPr>
          <p:cNvPr id="19" name="Picture 18"/>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3970326" y="2329213"/>
            <a:ext cx="1016734" cy="1297773"/>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68301" y="2582613"/>
            <a:ext cx="1233285" cy="1233285"/>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69950" y="3999558"/>
            <a:ext cx="1062820" cy="106282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47689" y="2779105"/>
            <a:ext cx="1121078" cy="1121078"/>
          </a:xfrm>
          <a:prstGeom prst="rect">
            <a:avLst/>
          </a:prstGeom>
        </p:spPr>
      </p:pic>
      <p:cxnSp>
        <p:nvCxnSpPr>
          <p:cNvPr id="24" name="Straight Connector 23"/>
          <p:cNvCxnSpPr/>
          <p:nvPr/>
        </p:nvCxnSpPr>
        <p:spPr>
          <a:xfrm>
            <a:off x="5165025" y="738004"/>
            <a:ext cx="0" cy="4405496"/>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65738" y="3999558"/>
            <a:ext cx="1078286" cy="1078286"/>
          </a:xfrm>
          <a:prstGeom prst="rect">
            <a:avLst/>
          </a:prstGeom>
        </p:spPr>
      </p:pic>
      <p:pic>
        <p:nvPicPr>
          <p:cNvPr id="2" name="Picture 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67564" y="949130"/>
            <a:ext cx="952638" cy="1114587"/>
          </a:xfrm>
          <a:prstGeom prst="rect">
            <a:avLst/>
          </a:prstGeom>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4453" y="1468396"/>
            <a:ext cx="1018301" cy="1018301"/>
          </a:xfrm>
          <a:prstGeom prst="rect">
            <a:avLst/>
          </a:prstGeom>
        </p:spPr>
      </p:pic>
      <p:pic>
        <p:nvPicPr>
          <p:cNvPr id="23" name="Picture 2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55247" y="1032117"/>
            <a:ext cx="1212960" cy="1212960"/>
          </a:xfrm>
          <a:prstGeom prst="rect">
            <a:avLst/>
          </a:prstGeom>
        </p:spPr>
      </p:pic>
    </p:spTree>
    <p:extLst>
      <p:ext uri="{BB962C8B-B14F-4D97-AF65-F5344CB8AC3E}">
        <p14:creationId xmlns:p14="http://schemas.microsoft.com/office/powerpoint/2010/main" val="36408067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946" y="-99294"/>
            <a:ext cx="1840468" cy="6771083"/>
          </a:xfrm>
          <a:prstGeom prst="rect">
            <a:avLst/>
          </a:prstGeom>
          <a:noFill/>
        </p:spPr>
        <p:txBody>
          <a:bodyPr wrap="none" rtlCol="0">
            <a:spAutoFit/>
          </a:bodyPr>
          <a:lstStyle/>
          <a:p>
            <a:r>
              <a:rPr lang="en-US" sz="1400" dirty="0" err="1" smtClean="0"/>
              <a:t>Sjoerd</a:t>
            </a:r>
            <a:r>
              <a:rPr lang="en-US" sz="1400" dirty="0" smtClean="0"/>
              <a:t> Stallinga</a:t>
            </a:r>
          </a:p>
          <a:p>
            <a:r>
              <a:rPr lang="en-US" sz="1400" dirty="0" err="1" smtClean="0"/>
              <a:t>Frans</a:t>
            </a:r>
            <a:r>
              <a:rPr lang="en-US" sz="1400" dirty="0" smtClean="0"/>
              <a:t> </a:t>
            </a:r>
            <a:r>
              <a:rPr lang="en-US" sz="1400" dirty="0" err="1" smtClean="0"/>
              <a:t>Vos</a:t>
            </a:r>
            <a:endParaRPr lang="en-US" sz="1400" dirty="0" smtClean="0"/>
          </a:p>
          <a:p>
            <a:r>
              <a:rPr lang="en-US" sz="1400" dirty="0" err="1" smtClean="0"/>
              <a:t>Jeroen</a:t>
            </a:r>
            <a:r>
              <a:rPr lang="en-US" sz="1400" dirty="0" smtClean="0"/>
              <a:t> </a:t>
            </a:r>
            <a:r>
              <a:rPr lang="en-US" sz="1400" dirty="0" err="1" smtClean="0"/>
              <a:t>Kalkman</a:t>
            </a:r>
            <a:endParaRPr lang="en-US" sz="1400" dirty="0" smtClean="0"/>
          </a:p>
          <a:p>
            <a:r>
              <a:rPr lang="en-US" sz="1400" dirty="0" err="1" smtClean="0"/>
              <a:t>Jaap</a:t>
            </a:r>
            <a:r>
              <a:rPr lang="en-US" sz="1400" dirty="0" smtClean="0"/>
              <a:t> Caro</a:t>
            </a:r>
          </a:p>
          <a:p>
            <a:r>
              <a:rPr lang="en-US" sz="1400" dirty="0" err="1" smtClean="0"/>
              <a:t>Nico</a:t>
            </a:r>
            <a:r>
              <a:rPr lang="en-US" sz="1400" dirty="0" smtClean="0"/>
              <a:t> de Jong</a:t>
            </a:r>
          </a:p>
          <a:p>
            <a:r>
              <a:rPr lang="en-US" sz="1400" dirty="0" smtClean="0"/>
              <a:t>Eric </a:t>
            </a:r>
            <a:r>
              <a:rPr lang="en-US" sz="1400" dirty="0" err="1" smtClean="0"/>
              <a:t>Verschuur</a:t>
            </a:r>
            <a:endParaRPr lang="en-US" sz="1400" dirty="0" smtClean="0"/>
          </a:p>
          <a:p>
            <a:r>
              <a:rPr lang="en-US" sz="1400" dirty="0" smtClean="0"/>
              <a:t>Martin </a:t>
            </a:r>
            <a:r>
              <a:rPr lang="en-US" sz="1400" dirty="0" err="1" smtClean="0"/>
              <a:t>Verweij</a:t>
            </a:r>
            <a:endParaRPr lang="en-US" sz="1400" dirty="0" smtClean="0"/>
          </a:p>
          <a:p>
            <a:r>
              <a:rPr lang="en-US" sz="1400" dirty="0" err="1" smtClean="0"/>
              <a:t>Koen</a:t>
            </a:r>
            <a:r>
              <a:rPr lang="en-US" sz="1400" dirty="0" smtClean="0"/>
              <a:t>  van </a:t>
            </a:r>
            <a:r>
              <a:rPr lang="en-US" sz="1400" dirty="0" err="1" smtClean="0"/>
              <a:t>Dongen</a:t>
            </a:r>
            <a:endParaRPr lang="en-US" sz="1400" dirty="0" smtClean="0"/>
          </a:p>
          <a:p>
            <a:r>
              <a:rPr lang="en-US" sz="1400" dirty="0" smtClean="0"/>
              <a:t>Paul </a:t>
            </a:r>
            <a:r>
              <a:rPr lang="en-US" sz="1400" dirty="0" err="1" smtClean="0"/>
              <a:t>Urbach</a:t>
            </a:r>
            <a:endParaRPr lang="en-US" sz="1400" dirty="0" smtClean="0"/>
          </a:p>
          <a:p>
            <a:r>
              <a:rPr lang="en-US" sz="1400" dirty="0" smtClean="0"/>
              <a:t>Pieter </a:t>
            </a:r>
            <a:r>
              <a:rPr lang="en-US" sz="1400" dirty="0" err="1" smtClean="0"/>
              <a:t>Kruit</a:t>
            </a:r>
            <a:endParaRPr lang="en-US" sz="1400" dirty="0" smtClean="0"/>
          </a:p>
          <a:p>
            <a:r>
              <a:rPr lang="en-US" sz="1400" dirty="0" smtClean="0"/>
              <a:t>Jacob </a:t>
            </a:r>
            <a:r>
              <a:rPr lang="en-US" sz="1400" dirty="0" err="1" smtClean="0"/>
              <a:t>Hoogenboom</a:t>
            </a:r>
            <a:endParaRPr lang="en-US" sz="1400" dirty="0" smtClean="0"/>
          </a:p>
          <a:p>
            <a:r>
              <a:rPr lang="en-US" sz="1400" dirty="0" err="1" smtClean="0"/>
              <a:t>Kees</a:t>
            </a:r>
            <a:r>
              <a:rPr lang="en-US" sz="1400" dirty="0" smtClean="0"/>
              <a:t> Hagen</a:t>
            </a:r>
          </a:p>
          <a:p>
            <a:r>
              <a:rPr lang="en-US" sz="1400" dirty="0" err="1" smtClean="0"/>
              <a:t>Daan</a:t>
            </a:r>
            <a:r>
              <a:rPr lang="en-US" sz="1400" dirty="0" smtClean="0"/>
              <a:t> Brinks</a:t>
            </a:r>
          </a:p>
          <a:p>
            <a:r>
              <a:rPr lang="en-US" sz="1400" dirty="0" smtClean="0"/>
              <a:t>Erik Bakker</a:t>
            </a:r>
          </a:p>
          <a:p>
            <a:r>
              <a:rPr lang="en-US" sz="1400" dirty="0" smtClean="0"/>
              <a:t>Ronald Hanson</a:t>
            </a:r>
          </a:p>
          <a:p>
            <a:r>
              <a:rPr lang="en-US" sz="1400" dirty="0" err="1" smtClean="0"/>
              <a:t>Teun</a:t>
            </a:r>
            <a:r>
              <a:rPr lang="en-US" sz="1400" dirty="0" smtClean="0"/>
              <a:t> </a:t>
            </a:r>
            <a:r>
              <a:rPr lang="en-US" sz="1400" dirty="0" err="1" smtClean="0"/>
              <a:t>Klapwijk</a:t>
            </a:r>
            <a:endParaRPr lang="en-US" sz="1400" dirty="0" smtClean="0"/>
          </a:p>
          <a:p>
            <a:r>
              <a:rPr lang="en-US" sz="1400" dirty="0" smtClean="0"/>
              <a:t>Leo </a:t>
            </a:r>
            <a:r>
              <a:rPr lang="en-US" sz="1400" dirty="0" err="1" smtClean="0"/>
              <a:t>Kouwenhoven</a:t>
            </a:r>
            <a:endParaRPr lang="en-US" sz="1400" dirty="0" smtClean="0"/>
          </a:p>
          <a:p>
            <a:r>
              <a:rPr lang="en-US" sz="1400" dirty="0" err="1" smtClean="0"/>
              <a:t>Kobus</a:t>
            </a:r>
            <a:r>
              <a:rPr lang="en-US" sz="1400" dirty="0" smtClean="0"/>
              <a:t> </a:t>
            </a:r>
            <a:r>
              <a:rPr lang="en-US" sz="1400" dirty="0" err="1" smtClean="0"/>
              <a:t>Kuipers</a:t>
            </a:r>
            <a:endParaRPr lang="en-US" sz="1400" dirty="0" smtClean="0"/>
          </a:p>
          <a:p>
            <a:r>
              <a:rPr lang="en-US" sz="1400" dirty="0" smtClean="0"/>
              <a:t>Sander </a:t>
            </a:r>
            <a:r>
              <a:rPr lang="en-US" sz="1400" dirty="0" err="1" smtClean="0"/>
              <a:t>Otte</a:t>
            </a:r>
            <a:endParaRPr lang="en-US" sz="1400" dirty="0" smtClean="0"/>
          </a:p>
          <a:p>
            <a:r>
              <a:rPr lang="en-US" sz="1400" dirty="0" smtClean="0"/>
              <a:t>Peter-Leon </a:t>
            </a:r>
            <a:r>
              <a:rPr lang="en-US" sz="1400" dirty="0" err="1" smtClean="0"/>
              <a:t>Hagedoorn</a:t>
            </a:r>
            <a:endParaRPr lang="en-US" sz="1400" dirty="0" smtClean="0"/>
          </a:p>
          <a:p>
            <a:r>
              <a:rPr lang="en-US" sz="1400" dirty="0" smtClean="0"/>
              <a:t>Fred Hagen</a:t>
            </a:r>
          </a:p>
          <a:p>
            <a:r>
              <a:rPr lang="en-US" sz="1400" dirty="0" err="1" smtClean="0"/>
              <a:t>Henk</a:t>
            </a:r>
            <a:r>
              <a:rPr lang="en-US" sz="1400" dirty="0" smtClean="0"/>
              <a:t> </a:t>
            </a:r>
            <a:r>
              <a:rPr lang="en-US" sz="1400" dirty="0" err="1" smtClean="0"/>
              <a:t>Noorman</a:t>
            </a:r>
            <a:endParaRPr lang="en-US" sz="1400" dirty="0" smtClean="0"/>
          </a:p>
          <a:p>
            <a:r>
              <a:rPr lang="en-US" sz="1400" dirty="0" smtClean="0"/>
              <a:t>Marcel </a:t>
            </a:r>
            <a:r>
              <a:rPr lang="en-US" sz="1400" dirty="0" err="1" smtClean="0"/>
              <a:t>Ottens</a:t>
            </a:r>
            <a:endParaRPr lang="en-US" sz="1400" dirty="0" smtClean="0"/>
          </a:p>
          <a:p>
            <a:r>
              <a:rPr lang="en-US" sz="1400" dirty="0" err="1" smtClean="0"/>
              <a:t>Adrie</a:t>
            </a:r>
            <a:r>
              <a:rPr lang="en-US" sz="1400" dirty="0" smtClean="0"/>
              <a:t> </a:t>
            </a:r>
            <a:r>
              <a:rPr lang="en-US" sz="1400" dirty="0" err="1" smtClean="0"/>
              <a:t>Straathof</a:t>
            </a:r>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p:txBody>
      </p:sp>
      <p:sp>
        <p:nvSpPr>
          <p:cNvPr id="4" name="TextBox 3"/>
          <p:cNvSpPr txBox="1"/>
          <p:nvPr/>
        </p:nvSpPr>
        <p:spPr>
          <a:xfrm>
            <a:off x="1344699" y="-99294"/>
            <a:ext cx="1862016" cy="2677656"/>
          </a:xfrm>
          <a:prstGeom prst="rect">
            <a:avLst/>
          </a:prstGeom>
          <a:noFill/>
        </p:spPr>
        <p:txBody>
          <a:bodyPr wrap="square" rtlCol="0">
            <a:spAutoFit/>
          </a:bodyPr>
          <a:lstStyle/>
          <a:p>
            <a:r>
              <a:rPr lang="en-US" sz="1400" dirty="0" err="1"/>
              <a:t>Lieven</a:t>
            </a:r>
            <a:r>
              <a:rPr lang="en-US" sz="1400" dirty="0"/>
              <a:t> </a:t>
            </a:r>
            <a:r>
              <a:rPr lang="en-US" sz="1400" dirty="0" err="1"/>
              <a:t>Vandersypen</a:t>
            </a:r>
            <a:endParaRPr lang="en-US" sz="1400" dirty="0"/>
          </a:p>
          <a:p>
            <a:r>
              <a:rPr lang="en-US" sz="1400" dirty="0" err="1"/>
              <a:t>Jian</a:t>
            </a:r>
            <a:r>
              <a:rPr lang="en-US" sz="1400" dirty="0"/>
              <a:t> </a:t>
            </a:r>
            <a:r>
              <a:rPr lang="en-US" sz="1400" dirty="0" err="1"/>
              <a:t>Rong</a:t>
            </a:r>
            <a:r>
              <a:rPr lang="en-US" sz="1400" dirty="0"/>
              <a:t> </a:t>
            </a:r>
            <a:r>
              <a:rPr lang="en-US" sz="1400" dirty="0" err="1"/>
              <a:t>Gao</a:t>
            </a:r>
            <a:endParaRPr lang="en-US" sz="1400" dirty="0"/>
          </a:p>
          <a:p>
            <a:r>
              <a:rPr lang="en-US" sz="1400" dirty="0"/>
              <a:t>Anton </a:t>
            </a:r>
            <a:r>
              <a:rPr lang="en-US" sz="1400" dirty="0" err="1"/>
              <a:t>Akhmerov</a:t>
            </a:r>
            <a:endParaRPr lang="en-US" sz="1400" dirty="0"/>
          </a:p>
          <a:p>
            <a:r>
              <a:rPr lang="en-US" sz="1400" dirty="0" err="1"/>
              <a:t>Yaroslav</a:t>
            </a:r>
            <a:r>
              <a:rPr lang="en-US" sz="1400" dirty="0"/>
              <a:t> </a:t>
            </a:r>
            <a:r>
              <a:rPr lang="en-US" sz="1400" dirty="0" err="1"/>
              <a:t>Blanter</a:t>
            </a:r>
            <a:endParaRPr lang="en-US" sz="1400" dirty="0"/>
          </a:p>
          <a:p>
            <a:r>
              <a:rPr lang="en-US" sz="1400" dirty="0" err="1"/>
              <a:t>Yuli</a:t>
            </a:r>
            <a:r>
              <a:rPr lang="en-US" sz="1400" dirty="0"/>
              <a:t> </a:t>
            </a:r>
            <a:r>
              <a:rPr lang="en-US" sz="1400" dirty="0" err="1"/>
              <a:t>Nararov</a:t>
            </a:r>
            <a:endParaRPr lang="en-US" sz="1400" dirty="0"/>
          </a:p>
          <a:p>
            <a:r>
              <a:rPr lang="en-US" sz="1400" dirty="0" smtClean="0"/>
              <a:t>John Posada</a:t>
            </a:r>
          </a:p>
          <a:p>
            <a:r>
              <a:rPr lang="en-US" sz="1400" dirty="0" smtClean="0"/>
              <a:t>Wilson Smith</a:t>
            </a:r>
          </a:p>
          <a:p>
            <a:r>
              <a:rPr lang="en-US" sz="1400" dirty="0" err="1" smtClean="0"/>
              <a:t>Evgeny</a:t>
            </a:r>
            <a:r>
              <a:rPr lang="en-US" sz="1400" dirty="0" smtClean="0"/>
              <a:t> </a:t>
            </a:r>
            <a:r>
              <a:rPr lang="en-US" sz="1400" dirty="0" err="1" smtClean="0"/>
              <a:t>Pidko</a:t>
            </a:r>
            <a:endParaRPr lang="en-US" sz="1400" dirty="0" smtClean="0"/>
          </a:p>
          <a:p>
            <a:r>
              <a:rPr lang="en-US" sz="1400" dirty="0" smtClean="0"/>
              <a:t>Christophe </a:t>
            </a:r>
            <a:r>
              <a:rPr lang="en-US" sz="1400" dirty="0" err="1"/>
              <a:t>Danelon</a:t>
            </a:r>
            <a:endParaRPr lang="en-US" sz="1400" dirty="0"/>
          </a:p>
          <a:p>
            <a:r>
              <a:rPr lang="en-US" sz="1400" dirty="0"/>
              <a:t>Hyun </a:t>
            </a:r>
            <a:r>
              <a:rPr lang="en-US" sz="1400" dirty="0" err="1"/>
              <a:t>Youk</a:t>
            </a:r>
            <a:endParaRPr lang="en-US" sz="1400" dirty="0"/>
          </a:p>
          <a:p>
            <a:endParaRPr lang="en-US" sz="1400" dirty="0" smtClean="0"/>
          </a:p>
          <a:p>
            <a:endParaRPr lang="en-US" sz="1400" dirty="0"/>
          </a:p>
        </p:txBody>
      </p:sp>
      <p:sp>
        <p:nvSpPr>
          <p:cNvPr id="5" name="TextBox 4"/>
          <p:cNvSpPr txBox="1"/>
          <p:nvPr/>
        </p:nvSpPr>
        <p:spPr>
          <a:xfrm>
            <a:off x="4571242" y="-99294"/>
            <a:ext cx="2333626" cy="5262978"/>
          </a:xfrm>
          <a:prstGeom prst="rect">
            <a:avLst/>
          </a:prstGeom>
          <a:noFill/>
        </p:spPr>
        <p:txBody>
          <a:bodyPr wrap="square" rtlCol="0">
            <a:spAutoFit/>
          </a:bodyPr>
          <a:lstStyle/>
          <a:p>
            <a:r>
              <a:rPr lang="en-US" sz="1400" dirty="0" err="1" smtClean="0"/>
              <a:t>Herre</a:t>
            </a:r>
            <a:r>
              <a:rPr lang="en-US" sz="1400" dirty="0" smtClean="0"/>
              <a:t> van der </a:t>
            </a:r>
            <a:r>
              <a:rPr lang="en-US" sz="1400" dirty="0" err="1" smtClean="0"/>
              <a:t>Zant</a:t>
            </a:r>
            <a:endParaRPr lang="en-US" sz="1400" dirty="0" smtClean="0"/>
          </a:p>
          <a:p>
            <a:r>
              <a:rPr lang="en-US" sz="1400" dirty="0" err="1" smtClean="0"/>
              <a:t>Heny</a:t>
            </a:r>
            <a:r>
              <a:rPr lang="en-US" sz="1400" dirty="0" smtClean="0"/>
              <a:t> </a:t>
            </a:r>
            <a:r>
              <a:rPr lang="en-US" sz="1400" dirty="0" err="1" smtClean="0"/>
              <a:t>Zandbergen</a:t>
            </a:r>
            <a:endParaRPr lang="en-US" sz="1400" dirty="0" smtClean="0"/>
          </a:p>
          <a:p>
            <a:r>
              <a:rPr lang="en-US" sz="1400" dirty="0" err="1" smtClean="0"/>
              <a:t>Gerrit</a:t>
            </a:r>
            <a:r>
              <a:rPr lang="en-US" sz="1400" dirty="0" smtClean="0"/>
              <a:t> Bauer</a:t>
            </a:r>
          </a:p>
          <a:p>
            <a:r>
              <a:rPr lang="en-US" sz="1400" dirty="0" smtClean="0"/>
              <a:t>Jos </a:t>
            </a:r>
            <a:r>
              <a:rPr lang="en-US" sz="1400" dirty="0" err="1" smtClean="0"/>
              <a:t>Thijssen</a:t>
            </a:r>
            <a:endParaRPr lang="en-US" sz="1400" dirty="0" smtClean="0"/>
          </a:p>
          <a:p>
            <a:r>
              <a:rPr lang="en-US" sz="1400" dirty="0" smtClean="0"/>
              <a:t>Paul </a:t>
            </a:r>
            <a:r>
              <a:rPr lang="en-US" sz="1400" dirty="0" err="1" smtClean="0"/>
              <a:t>Alkemade</a:t>
            </a:r>
            <a:endParaRPr lang="en-US" sz="1400" dirty="0" smtClean="0"/>
          </a:p>
          <a:p>
            <a:r>
              <a:rPr lang="en-US" sz="1400" dirty="0" err="1" smtClean="0"/>
              <a:t>Bertus</a:t>
            </a:r>
            <a:r>
              <a:rPr lang="en-US" sz="1400" dirty="0" smtClean="0"/>
              <a:t> Beaumont</a:t>
            </a:r>
          </a:p>
          <a:p>
            <a:r>
              <a:rPr lang="en-US" sz="1400" dirty="0" err="1" smtClean="0"/>
              <a:t>Cees</a:t>
            </a:r>
            <a:r>
              <a:rPr lang="en-US" sz="1400" dirty="0" smtClean="0"/>
              <a:t> Dekker</a:t>
            </a:r>
          </a:p>
          <a:p>
            <a:r>
              <a:rPr lang="en-US" sz="1400" dirty="0" err="1" smtClean="0"/>
              <a:t>Timon</a:t>
            </a:r>
            <a:r>
              <a:rPr lang="en-US" sz="1400" dirty="0" smtClean="0"/>
              <a:t> </a:t>
            </a:r>
            <a:r>
              <a:rPr lang="en-US" sz="1400" dirty="0" err="1" smtClean="0"/>
              <a:t>Idema</a:t>
            </a:r>
            <a:endParaRPr lang="en-US" sz="1400" dirty="0" smtClean="0"/>
          </a:p>
          <a:p>
            <a:r>
              <a:rPr lang="en-US" sz="1400" dirty="0" smtClean="0"/>
              <a:t>Stan </a:t>
            </a:r>
            <a:r>
              <a:rPr lang="en-US" sz="1400" dirty="0" err="1" smtClean="0"/>
              <a:t>Brouns</a:t>
            </a:r>
            <a:endParaRPr lang="en-US" sz="1400" dirty="0" smtClean="0"/>
          </a:p>
          <a:p>
            <a:r>
              <a:rPr lang="en-US" sz="1400" dirty="0" smtClean="0"/>
              <a:t>Jan </a:t>
            </a:r>
            <a:r>
              <a:rPr lang="en-US" sz="1400" dirty="0" err="1" smtClean="0"/>
              <a:t>Leen</a:t>
            </a:r>
            <a:r>
              <a:rPr lang="en-US" sz="1400" dirty="0" smtClean="0"/>
              <a:t> </a:t>
            </a:r>
            <a:r>
              <a:rPr lang="en-US" sz="1400" dirty="0" err="1" smtClean="0"/>
              <a:t>Klosterman</a:t>
            </a:r>
            <a:endParaRPr lang="en-US" sz="1400" dirty="0" smtClean="0"/>
          </a:p>
          <a:p>
            <a:r>
              <a:rPr lang="en-US" sz="1400" dirty="0" smtClean="0"/>
              <a:t>Martin Rohde</a:t>
            </a:r>
          </a:p>
          <a:p>
            <a:r>
              <a:rPr lang="en-US" sz="1400" dirty="0" smtClean="0"/>
              <a:t>Danny </a:t>
            </a:r>
            <a:r>
              <a:rPr lang="en-US" sz="1400" dirty="0" err="1" smtClean="0"/>
              <a:t>Lathouwers</a:t>
            </a:r>
            <a:endParaRPr lang="en-US" sz="1400" dirty="0" smtClean="0"/>
          </a:p>
          <a:p>
            <a:r>
              <a:rPr lang="en-US" sz="1400" dirty="0" smtClean="0"/>
              <a:t>Dennis </a:t>
            </a:r>
            <a:r>
              <a:rPr lang="en-US" sz="1400" dirty="0" err="1" smtClean="0"/>
              <a:t>Schaart</a:t>
            </a:r>
            <a:endParaRPr lang="en-US" sz="1400" dirty="0" smtClean="0"/>
          </a:p>
          <a:p>
            <a:r>
              <a:rPr lang="en-US" sz="1400" dirty="0" err="1" smtClean="0"/>
              <a:t>Niels</a:t>
            </a:r>
            <a:r>
              <a:rPr lang="en-US" sz="1400" dirty="0" smtClean="0"/>
              <a:t> van </a:t>
            </a:r>
            <a:r>
              <a:rPr lang="en-US" sz="1400" dirty="0" err="1" smtClean="0"/>
              <a:t>Dijk</a:t>
            </a:r>
            <a:endParaRPr lang="en-US" sz="1400" dirty="0" smtClean="0"/>
          </a:p>
          <a:p>
            <a:r>
              <a:rPr lang="en-US" sz="1400" dirty="0" smtClean="0"/>
              <a:t>Stephan </a:t>
            </a:r>
            <a:r>
              <a:rPr lang="en-US" sz="1400" dirty="0" err="1" smtClean="0"/>
              <a:t>Eijt</a:t>
            </a:r>
            <a:endParaRPr lang="en-US" sz="1400" dirty="0" smtClean="0"/>
          </a:p>
          <a:p>
            <a:r>
              <a:rPr lang="en-US" sz="1400" dirty="0" err="1" smtClean="0"/>
              <a:t>Freek</a:t>
            </a:r>
            <a:r>
              <a:rPr lang="en-US" sz="1400" dirty="0" smtClean="0"/>
              <a:t> </a:t>
            </a:r>
            <a:r>
              <a:rPr lang="en-US" sz="1400" dirty="0" err="1" smtClean="0"/>
              <a:t>Beekman</a:t>
            </a:r>
            <a:endParaRPr lang="en-US" sz="1400" dirty="0" smtClean="0"/>
          </a:p>
          <a:p>
            <a:r>
              <a:rPr lang="en-US" sz="1400" dirty="0" smtClean="0"/>
              <a:t>Theo </a:t>
            </a:r>
            <a:r>
              <a:rPr lang="en-US" sz="1400" dirty="0" err="1" smtClean="0"/>
              <a:t>Wolterbeek</a:t>
            </a:r>
            <a:endParaRPr lang="en-US" sz="1400" dirty="0" smtClean="0"/>
          </a:p>
          <a:p>
            <a:r>
              <a:rPr lang="en-US" sz="1400" dirty="0" smtClean="0"/>
              <a:t>Jack </a:t>
            </a:r>
            <a:r>
              <a:rPr lang="en-US" sz="1400" dirty="0" err="1" smtClean="0"/>
              <a:t>Pronk</a:t>
            </a:r>
            <a:endParaRPr lang="en-US" sz="1400" dirty="0" smtClean="0"/>
          </a:p>
          <a:p>
            <a:r>
              <a:rPr lang="en-US" sz="1400" dirty="0" smtClean="0"/>
              <a:t>Robert Mans</a:t>
            </a:r>
          </a:p>
          <a:p>
            <a:r>
              <a:rPr lang="en-US" sz="1400" dirty="0" smtClean="0"/>
              <a:t>Walter van </a:t>
            </a:r>
            <a:r>
              <a:rPr lang="en-US" sz="1400" dirty="0" err="1" smtClean="0"/>
              <a:t>Gulik</a:t>
            </a:r>
            <a:endParaRPr lang="en-US" sz="1400" dirty="0" smtClean="0"/>
          </a:p>
          <a:p>
            <a:r>
              <a:rPr lang="en-US" sz="1400" dirty="0" err="1" smtClean="0"/>
              <a:t>Robbert</a:t>
            </a:r>
            <a:r>
              <a:rPr lang="en-US" sz="1400" dirty="0" smtClean="0"/>
              <a:t> </a:t>
            </a:r>
            <a:r>
              <a:rPr lang="en-US" sz="1400" dirty="0" err="1" smtClean="0"/>
              <a:t>Kleerebezem</a:t>
            </a:r>
            <a:endParaRPr lang="en-US" sz="1400" dirty="0" smtClean="0"/>
          </a:p>
          <a:p>
            <a:r>
              <a:rPr lang="en-US" sz="1400" dirty="0" smtClean="0"/>
              <a:t>Mark van </a:t>
            </a:r>
            <a:r>
              <a:rPr lang="en-US" sz="1400" dirty="0" err="1" smtClean="0"/>
              <a:t>Loosdrecht</a:t>
            </a:r>
            <a:endParaRPr lang="en-US" sz="1400" dirty="0" smtClean="0"/>
          </a:p>
          <a:p>
            <a:r>
              <a:rPr lang="en-US" sz="1400" dirty="0" smtClean="0"/>
              <a:t>Hans </a:t>
            </a:r>
            <a:r>
              <a:rPr lang="en-US" sz="1400" dirty="0" err="1" smtClean="0"/>
              <a:t>Vrouwenvelder</a:t>
            </a:r>
            <a:endParaRPr lang="en-US" sz="1400" dirty="0" smtClean="0"/>
          </a:p>
          <a:p>
            <a:r>
              <a:rPr lang="en-US" sz="1400" dirty="0" smtClean="0"/>
              <a:t>David </a:t>
            </a:r>
            <a:r>
              <a:rPr lang="en-US" sz="1400" dirty="0" err="1" smtClean="0"/>
              <a:t>Weissbrodt</a:t>
            </a:r>
            <a:endParaRPr lang="en-US" sz="1400" dirty="0" smtClean="0"/>
          </a:p>
        </p:txBody>
      </p:sp>
      <p:sp>
        <p:nvSpPr>
          <p:cNvPr id="6" name="TextBox 5"/>
          <p:cNvSpPr txBox="1"/>
          <p:nvPr/>
        </p:nvSpPr>
        <p:spPr>
          <a:xfrm>
            <a:off x="0" y="-99294"/>
            <a:ext cx="1547669" cy="5693865"/>
          </a:xfrm>
          <a:prstGeom prst="rect">
            <a:avLst/>
          </a:prstGeom>
          <a:noFill/>
        </p:spPr>
        <p:txBody>
          <a:bodyPr wrap="none" rtlCol="0">
            <a:spAutoFit/>
          </a:bodyPr>
          <a:lstStyle/>
          <a:p>
            <a:r>
              <a:rPr lang="en-US" sz="1400" dirty="0" smtClean="0"/>
              <a:t>Greg </a:t>
            </a:r>
            <a:r>
              <a:rPr lang="en-US" sz="1400" dirty="0" err="1" smtClean="0"/>
              <a:t>Bokinsky</a:t>
            </a:r>
            <a:endParaRPr lang="en-US" sz="1400" dirty="0" smtClean="0"/>
          </a:p>
          <a:p>
            <a:r>
              <a:rPr lang="en-US" sz="1400" dirty="0" smtClean="0"/>
              <a:t>Martin </a:t>
            </a:r>
            <a:r>
              <a:rPr lang="en-US" sz="1400" dirty="0" err="1" smtClean="0"/>
              <a:t>Depken</a:t>
            </a:r>
            <a:endParaRPr lang="en-US" sz="1400" dirty="0" smtClean="0"/>
          </a:p>
          <a:p>
            <a:r>
              <a:rPr lang="en-US" sz="1400" dirty="0" err="1" smtClean="0"/>
              <a:t>Chirlmin</a:t>
            </a:r>
            <a:r>
              <a:rPr lang="en-US" sz="1400" dirty="0" smtClean="0"/>
              <a:t> </a:t>
            </a:r>
            <a:r>
              <a:rPr lang="en-US" sz="1400" dirty="0" err="1" smtClean="0"/>
              <a:t>Joo</a:t>
            </a:r>
            <a:endParaRPr lang="en-US" sz="1400" dirty="0" smtClean="0"/>
          </a:p>
          <a:p>
            <a:r>
              <a:rPr lang="en-US" sz="1400" dirty="0" err="1" smtClean="0"/>
              <a:t>Zoltan</a:t>
            </a:r>
            <a:r>
              <a:rPr lang="en-US" sz="1400" dirty="0" smtClean="0"/>
              <a:t> </a:t>
            </a:r>
            <a:r>
              <a:rPr lang="en-US" sz="1400" dirty="0" err="1" smtClean="0"/>
              <a:t>Perko</a:t>
            </a:r>
            <a:endParaRPr lang="en-US" sz="1400" dirty="0" smtClean="0"/>
          </a:p>
          <a:p>
            <a:r>
              <a:rPr lang="en-US" sz="1400" dirty="0" err="1" smtClean="0"/>
              <a:t>Ekkes</a:t>
            </a:r>
            <a:r>
              <a:rPr lang="en-US" sz="1400" dirty="0" smtClean="0"/>
              <a:t> </a:t>
            </a:r>
            <a:r>
              <a:rPr lang="en-US" sz="1400" dirty="0" err="1" smtClean="0"/>
              <a:t>Brueck</a:t>
            </a:r>
            <a:endParaRPr lang="en-US" sz="1400" dirty="0" smtClean="0"/>
          </a:p>
          <a:p>
            <a:r>
              <a:rPr lang="en-US" sz="1400" dirty="0" err="1" smtClean="0"/>
              <a:t>Iulian</a:t>
            </a:r>
            <a:r>
              <a:rPr lang="en-US" sz="1400" dirty="0" smtClean="0"/>
              <a:t> </a:t>
            </a:r>
            <a:r>
              <a:rPr lang="en-US" sz="1400" dirty="0" err="1" smtClean="0"/>
              <a:t>Dugulan</a:t>
            </a:r>
            <a:endParaRPr lang="en-US" sz="1400" dirty="0" smtClean="0"/>
          </a:p>
          <a:p>
            <a:r>
              <a:rPr lang="en-US" sz="1400" dirty="0" smtClean="0"/>
              <a:t>Frank </a:t>
            </a:r>
            <a:r>
              <a:rPr lang="en-US" sz="1400" dirty="0" err="1" smtClean="0"/>
              <a:t>Hollmann</a:t>
            </a:r>
            <a:endParaRPr lang="en-US" sz="1400" dirty="0" smtClean="0"/>
          </a:p>
          <a:p>
            <a:r>
              <a:rPr lang="en-US" sz="1400" dirty="0" smtClean="0"/>
              <a:t>Duncan McMillan</a:t>
            </a:r>
          </a:p>
          <a:p>
            <a:r>
              <a:rPr lang="en-US" sz="1400" dirty="0" smtClean="0"/>
              <a:t>Ulf </a:t>
            </a:r>
            <a:r>
              <a:rPr lang="en-US" sz="1400" dirty="0" err="1" smtClean="0"/>
              <a:t>Hanefeld</a:t>
            </a:r>
            <a:endParaRPr lang="en-US" sz="1400" dirty="0" smtClean="0"/>
          </a:p>
          <a:p>
            <a:r>
              <a:rPr lang="en-US" sz="1400" dirty="0" smtClean="0"/>
              <a:t>Jean-Marc </a:t>
            </a:r>
            <a:r>
              <a:rPr lang="en-US" sz="1400" dirty="0" err="1" smtClean="0"/>
              <a:t>Daran</a:t>
            </a:r>
            <a:endParaRPr lang="en-US" sz="1400" dirty="0" smtClean="0"/>
          </a:p>
          <a:p>
            <a:r>
              <a:rPr lang="en-US" sz="1400" dirty="0" err="1" smtClean="0"/>
              <a:t>Aljoscha</a:t>
            </a:r>
            <a:r>
              <a:rPr lang="en-US" sz="1400" dirty="0" smtClean="0"/>
              <a:t> Wahl</a:t>
            </a:r>
          </a:p>
          <a:p>
            <a:r>
              <a:rPr lang="en-US" sz="1400" dirty="0" err="1" smtClean="0"/>
              <a:t>Cristian</a:t>
            </a:r>
            <a:r>
              <a:rPr lang="en-US" sz="1400" dirty="0" smtClean="0"/>
              <a:t> </a:t>
            </a:r>
            <a:r>
              <a:rPr lang="en-US" sz="1400" dirty="0" err="1" smtClean="0"/>
              <a:t>Picioreanu</a:t>
            </a:r>
            <a:endParaRPr lang="en-US" sz="1400" dirty="0" smtClean="0"/>
          </a:p>
          <a:p>
            <a:r>
              <a:rPr lang="en-US" sz="1400" dirty="0" smtClean="0"/>
              <a:t>Stephen </a:t>
            </a:r>
            <a:r>
              <a:rPr lang="en-US" sz="1400" dirty="0" err="1" smtClean="0"/>
              <a:t>Picken</a:t>
            </a:r>
            <a:endParaRPr lang="en-US" sz="1400" dirty="0" smtClean="0"/>
          </a:p>
          <a:p>
            <a:r>
              <a:rPr lang="en-US" sz="1400" dirty="0" err="1" smtClean="0"/>
              <a:t>Sasa</a:t>
            </a:r>
            <a:r>
              <a:rPr lang="en-US" sz="1400" dirty="0" smtClean="0"/>
              <a:t> </a:t>
            </a:r>
            <a:r>
              <a:rPr lang="en-US" sz="1400" dirty="0" err="1" smtClean="0"/>
              <a:t>Kenjeres</a:t>
            </a:r>
            <a:endParaRPr lang="en-US" sz="1400" dirty="0" smtClean="0"/>
          </a:p>
          <a:p>
            <a:r>
              <a:rPr lang="en-US" sz="1400" dirty="0" err="1" smtClean="0"/>
              <a:t>Pouyan</a:t>
            </a:r>
            <a:r>
              <a:rPr lang="en-US" sz="1400" dirty="0" smtClean="0"/>
              <a:t> </a:t>
            </a:r>
            <a:r>
              <a:rPr lang="en-US" sz="1400" dirty="0" err="1" smtClean="0"/>
              <a:t>Boukany</a:t>
            </a:r>
            <a:endParaRPr lang="en-US" sz="1400" dirty="0" smtClean="0"/>
          </a:p>
          <a:p>
            <a:r>
              <a:rPr lang="en-US" sz="1400" dirty="0" smtClean="0"/>
              <a:t>Eduardo Mendes</a:t>
            </a:r>
          </a:p>
          <a:p>
            <a:r>
              <a:rPr lang="en-US" sz="1400" dirty="0"/>
              <a:t>Bernd Rieger</a:t>
            </a:r>
          </a:p>
          <a:p>
            <a:r>
              <a:rPr lang="en-US" sz="1400" dirty="0"/>
              <a:t>Florian </a:t>
            </a:r>
            <a:r>
              <a:rPr lang="en-US" sz="1400" dirty="0" err="1"/>
              <a:t>Bociort</a:t>
            </a:r>
            <a:endParaRPr lang="en-US" sz="1400" dirty="0"/>
          </a:p>
          <a:p>
            <a:r>
              <a:rPr lang="en-US" sz="1400" dirty="0" err="1"/>
              <a:t>Aurele</a:t>
            </a:r>
            <a:r>
              <a:rPr lang="en-US" sz="1400" dirty="0"/>
              <a:t> Adam</a:t>
            </a:r>
          </a:p>
          <a:p>
            <a:r>
              <a:rPr lang="en-US" sz="1400" dirty="0"/>
              <a:t>Andrea </a:t>
            </a:r>
            <a:r>
              <a:rPr lang="en-US" sz="1400" dirty="0" err="1"/>
              <a:t>Caviglia</a:t>
            </a:r>
            <a:endParaRPr lang="en-US" sz="1400" dirty="0"/>
          </a:p>
          <a:p>
            <a:r>
              <a:rPr lang="en-US" sz="1400" dirty="0"/>
              <a:t>Leonardo Di Carlo</a:t>
            </a:r>
          </a:p>
          <a:p>
            <a:r>
              <a:rPr lang="en-US" sz="1400" dirty="0"/>
              <a:t>Simon </a:t>
            </a:r>
            <a:r>
              <a:rPr lang="en-US" sz="1400" dirty="0" err="1"/>
              <a:t>Gröblacher</a:t>
            </a:r>
            <a:endParaRPr lang="en-US" sz="1400" dirty="0"/>
          </a:p>
          <a:p>
            <a:r>
              <a:rPr lang="en-US" sz="1400" dirty="0"/>
              <a:t>Gary </a:t>
            </a:r>
            <a:r>
              <a:rPr lang="en-US" sz="1400" dirty="0" smtClean="0"/>
              <a:t>Steele</a:t>
            </a:r>
          </a:p>
          <a:p>
            <a:r>
              <a:rPr lang="en-US" sz="1400" dirty="0"/>
              <a:t>Andreas Engel</a:t>
            </a:r>
          </a:p>
          <a:p>
            <a:endParaRPr lang="en-US" sz="1400" dirty="0"/>
          </a:p>
          <a:p>
            <a:endParaRPr lang="en-US" sz="1400" dirty="0"/>
          </a:p>
        </p:txBody>
      </p:sp>
      <p:sp>
        <p:nvSpPr>
          <p:cNvPr id="7" name="TextBox 6"/>
          <p:cNvSpPr txBox="1"/>
          <p:nvPr/>
        </p:nvSpPr>
        <p:spPr>
          <a:xfrm>
            <a:off x="6279652" y="-99294"/>
            <a:ext cx="1674958" cy="6340195"/>
          </a:xfrm>
          <a:prstGeom prst="rect">
            <a:avLst/>
          </a:prstGeom>
          <a:noFill/>
        </p:spPr>
        <p:txBody>
          <a:bodyPr wrap="none" rtlCol="0">
            <a:spAutoFit/>
          </a:bodyPr>
          <a:lstStyle/>
          <a:p>
            <a:r>
              <a:rPr lang="en-US" sz="1400" dirty="0" err="1" smtClean="0"/>
              <a:t>Volkert</a:t>
            </a:r>
            <a:r>
              <a:rPr lang="en-US" sz="1400" dirty="0" smtClean="0"/>
              <a:t> van </a:t>
            </a:r>
            <a:r>
              <a:rPr lang="en-US" sz="1400" dirty="0" err="1" smtClean="0"/>
              <a:t>Steijn</a:t>
            </a:r>
            <a:endParaRPr lang="en-US" sz="1400" dirty="0" smtClean="0"/>
          </a:p>
          <a:p>
            <a:r>
              <a:rPr lang="en-US" sz="1400" dirty="0" err="1"/>
              <a:t>Luuk</a:t>
            </a:r>
            <a:r>
              <a:rPr lang="en-US" sz="1400" dirty="0"/>
              <a:t> van der </a:t>
            </a:r>
            <a:r>
              <a:rPr lang="en-US" sz="1400" dirty="0" err="1" smtClean="0"/>
              <a:t>Wielen</a:t>
            </a:r>
            <a:endParaRPr lang="en-US" sz="1400" dirty="0" smtClean="0"/>
          </a:p>
          <a:p>
            <a:r>
              <a:rPr lang="en-US" sz="1400" dirty="0"/>
              <a:t>Geert</a:t>
            </a:r>
            <a:r>
              <a:rPr lang="en-US" sz="1400" dirty="0" smtClean="0"/>
              <a:t>-Jan </a:t>
            </a:r>
            <a:r>
              <a:rPr lang="en-US" sz="1400" dirty="0" err="1" smtClean="0"/>
              <a:t>Witkamp</a:t>
            </a:r>
            <a:endParaRPr lang="en-US" sz="1400" dirty="0" smtClean="0"/>
          </a:p>
          <a:p>
            <a:r>
              <a:rPr lang="en-US" sz="1400" dirty="0" smtClean="0"/>
              <a:t>Ruud van </a:t>
            </a:r>
            <a:r>
              <a:rPr lang="en-US" sz="1400" dirty="0" err="1" smtClean="0"/>
              <a:t>Ommen</a:t>
            </a:r>
            <a:endParaRPr lang="en-US" sz="1400" dirty="0" smtClean="0"/>
          </a:p>
          <a:p>
            <a:r>
              <a:rPr lang="en-US" sz="1400" dirty="0" err="1" smtClean="0"/>
              <a:t>Rienk</a:t>
            </a:r>
            <a:r>
              <a:rPr lang="en-US" sz="1400" dirty="0" smtClean="0"/>
              <a:t> </a:t>
            </a:r>
            <a:r>
              <a:rPr lang="en-US" sz="1400" dirty="0" err="1" smtClean="0"/>
              <a:t>Eelkema</a:t>
            </a:r>
            <a:endParaRPr lang="en-US" sz="1400" dirty="0" smtClean="0"/>
          </a:p>
          <a:p>
            <a:r>
              <a:rPr lang="en-US" sz="1400" dirty="0" err="1" smtClean="0"/>
              <a:t>Freek</a:t>
            </a:r>
            <a:r>
              <a:rPr lang="en-US" sz="1400" dirty="0" smtClean="0"/>
              <a:t> </a:t>
            </a:r>
            <a:r>
              <a:rPr lang="en-US" sz="1400" dirty="0" err="1" smtClean="0"/>
              <a:t>Kapteijn</a:t>
            </a:r>
            <a:endParaRPr lang="en-US" sz="1400" dirty="0" smtClean="0"/>
          </a:p>
          <a:p>
            <a:r>
              <a:rPr lang="en-US" sz="1400" dirty="0" err="1" smtClean="0"/>
              <a:t>Michiel</a:t>
            </a:r>
            <a:r>
              <a:rPr lang="en-US" sz="1400" dirty="0" smtClean="0"/>
              <a:t> Kreutzer</a:t>
            </a:r>
          </a:p>
          <a:p>
            <a:r>
              <a:rPr lang="en-US" sz="1400" dirty="0" smtClean="0"/>
              <a:t>Ferdinand </a:t>
            </a:r>
            <a:r>
              <a:rPr lang="en-US" sz="1400" dirty="0" err="1" smtClean="0"/>
              <a:t>Grozema</a:t>
            </a:r>
            <a:endParaRPr lang="en-US" sz="1400" dirty="0" smtClean="0"/>
          </a:p>
          <a:p>
            <a:r>
              <a:rPr lang="en-US" sz="1400" dirty="0" err="1" smtClean="0"/>
              <a:t>Ger</a:t>
            </a:r>
            <a:r>
              <a:rPr lang="en-US" sz="1400" dirty="0" smtClean="0"/>
              <a:t> </a:t>
            </a:r>
            <a:r>
              <a:rPr lang="en-US" sz="1400" dirty="0" err="1" smtClean="0"/>
              <a:t>Koper</a:t>
            </a:r>
            <a:endParaRPr lang="en-US" sz="1400" dirty="0" smtClean="0"/>
          </a:p>
          <a:p>
            <a:r>
              <a:rPr lang="en-US" sz="1400" dirty="0" smtClean="0"/>
              <a:t>Bernard Dam</a:t>
            </a:r>
          </a:p>
          <a:p>
            <a:r>
              <a:rPr lang="en-US" sz="1400" dirty="0" smtClean="0"/>
              <a:t>Lauren </a:t>
            </a:r>
            <a:r>
              <a:rPr lang="en-US" sz="1400" dirty="0" err="1" smtClean="0"/>
              <a:t>Siebbeles</a:t>
            </a:r>
            <a:endParaRPr lang="en-US" sz="1400" dirty="0" smtClean="0"/>
          </a:p>
          <a:p>
            <a:r>
              <a:rPr lang="en-US" sz="1400" dirty="0" smtClean="0"/>
              <a:t>Jan van </a:t>
            </a:r>
            <a:r>
              <a:rPr lang="en-US" sz="1400" dirty="0" err="1" smtClean="0"/>
              <a:t>Esch</a:t>
            </a:r>
            <a:endParaRPr lang="en-US" sz="1400" dirty="0" smtClean="0"/>
          </a:p>
          <a:p>
            <a:r>
              <a:rPr lang="en-US" sz="1400" dirty="0" smtClean="0"/>
              <a:t>Marcel de </a:t>
            </a:r>
            <a:r>
              <a:rPr lang="en-US" sz="1400" dirty="0" err="1" smtClean="0"/>
              <a:t>Puit</a:t>
            </a:r>
            <a:endParaRPr lang="en-US" sz="1400" dirty="0" smtClean="0"/>
          </a:p>
          <a:p>
            <a:r>
              <a:rPr lang="en-US" sz="1400" dirty="0" smtClean="0"/>
              <a:t>Ernst </a:t>
            </a:r>
            <a:r>
              <a:rPr lang="en-US" sz="1400" dirty="0" err="1" smtClean="0"/>
              <a:t>Sudhoelter</a:t>
            </a:r>
            <a:endParaRPr lang="en-US" sz="1400" dirty="0" smtClean="0"/>
          </a:p>
          <a:p>
            <a:r>
              <a:rPr lang="en-US" sz="1400" dirty="0" err="1" smtClean="0"/>
              <a:t>Wolter</a:t>
            </a:r>
            <a:r>
              <a:rPr lang="en-US" sz="1400" dirty="0" smtClean="0"/>
              <a:t> </a:t>
            </a:r>
            <a:r>
              <a:rPr lang="en-US" sz="1400" dirty="0" err="1" smtClean="0"/>
              <a:t>Jager</a:t>
            </a:r>
            <a:endParaRPr lang="en-US" sz="1400" dirty="0" smtClean="0"/>
          </a:p>
          <a:p>
            <a:r>
              <a:rPr lang="en-US" sz="1400" dirty="0" smtClean="0"/>
              <a:t>Chris </a:t>
            </a:r>
            <a:r>
              <a:rPr lang="en-US" sz="1400" dirty="0" err="1" smtClean="0"/>
              <a:t>Kleijn</a:t>
            </a:r>
            <a:endParaRPr lang="en-US" sz="1400" dirty="0" smtClean="0"/>
          </a:p>
          <a:p>
            <a:r>
              <a:rPr lang="en-US" sz="1400" dirty="0" smtClean="0"/>
              <a:t>Rob </a:t>
            </a:r>
            <a:r>
              <a:rPr lang="en-US" sz="1400" dirty="0" err="1" smtClean="0"/>
              <a:t>Mudde</a:t>
            </a:r>
            <a:endParaRPr lang="en-US" sz="1400" dirty="0" smtClean="0"/>
          </a:p>
          <a:p>
            <a:r>
              <a:rPr lang="en-US" sz="1400" dirty="0" smtClean="0"/>
              <a:t>David </a:t>
            </a:r>
            <a:r>
              <a:rPr lang="en-US" sz="1400" dirty="0" err="1" smtClean="0"/>
              <a:t>Vermaas</a:t>
            </a:r>
            <a:endParaRPr lang="en-US" sz="1400" dirty="0" smtClean="0"/>
          </a:p>
          <a:p>
            <a:r>
              <a:rPr lang="en-US" sz="1400" dirty="0" smtClean="0"/>
              <a:t>Peter </a:t>
            </a:r>
            <a:r>
              <a:rPr lang="en-US" sz="1400" dirty="0" err="1" smtClean="0"/>
              <a:t>Hamersma</a:t>
            </a:r>
            <a:endParaRPr lang="en-US" sz="1400" dirty="0" smtClean="0"/>
          </a:p>
          <a:p>
            <a:r>
              <a:rPr lang="en-US" sz="1400" dirty="0" err="1" smtClean="0"/>
              <a:t>Fokko</a:t>
            </a:r>
            <a:r>
              <a:rPr lang="en-US" sz="1400" dirty="0" smtClean="0"/>
              <a:t> Mulder</a:t>
            </a:r>
          </a:p>
          <a:p>
            <a:r>
              <a:rPr lang="en-US" sz="1400" dirty="0" err="1" smtClean="0"/>
              <a:t>Henk</a:t>
            </a:r>
            <a:r>
              <a:rPr lang="en-US" sz="1400" dirty="0" smtClean="0"/>
              <a:t> </a:t>
            </a:r>
            <a:r>
              <a:rPr lang="en-US" sz="1400" dirty="0" err="1" smtClean="0"/>
              <a:t>Nugteren</a:t>
            </a:r>
            <a:endParaRPr lang="en-US" sz="1400" dirty="0" smtClean="0"/>
          </a:p>
          <a:p>
            <a:r>
              <a:rPr lang="en-US" sz="1400" dirty="0" smtClean="0"/>
              <a:t>Andre de </a:t>
            </a:r>
            <a:r>
              <a:rPr lang="en-US" sz="1400" dirty="0" err="1" smtClean="0"/>
              <a:t>Haan</a:t>
            </a:r>
            <a:endParaRPr lang="en-US" sz="1400" dirty="0" smtClean="0"/>
          </a:p>
          <a:p>
            <a:r>
              <a:rPr lang="en-US" sz="1400" dirty="0" err="1" smtClean="0"/>
              <a:t>Gabrie</a:t>
            </a:r>
            <a:r>
              <a:rPr lang="en-US" sz="1400" dirty="0" smtClean="0"/>
              <a:t> </a:t>
            </a:r>
            <a:r>
              <a:rPr lang="en-US" sz="1400" dirty="0" err="1" smtClean="0"/>
              <a:t>Meesters</a:t>
            </a:r>
            <a:endParaRPr lang="en-US" sz="1400" dirty="0" smtClean="0"/>
          </a:p>
          <a:p>
            <a:r>
              <a:rPr lang="en-US" sz="1400" dirty="0" err="1" smtClean="0"/>
              <a:t>Michiel</a:t>
            </a:r>
            <a:r>
              <a:rPr lang="en-US" sz="1400" dirty="0" smtClean="0"/>
              <a:t> </a:t>
            </a:r>
            <a:r>
              <a:rPr lang="en-US" sz="1400" dirty="0" err="1" smtClean="0"/>
              <a:t>Makkee</a:t>
            </a:r>
            <a:endParaRPr lang="en-US" sz="1400" dirty="0" smtClean="0"/>
          </a:p>
          <a:p>
            <a:endParaRPr lang="en-US" sz="1400" dirty="0" smtClean="0"/>
          </a:p>
          <a:p>
            <a:endParaRPr lang="en-US" sz="1400" dirty="0" smtClean="0"/>
          </a:p>
          <a:p>
            <a:endParaRPr lang="en-US" sz="1400" dirty="0"/>
          </a:p>
          <a:p>
            <a:endParaRPr lang="en-US" sz="1400" dirty="0"/>
          </a:p>
          <a:p>
            <a:endParaRPr lang="en-US" sz="1400" dirty="0"/>
          </a:p>
        </p:txBody>
      </p:sp>
      <p:sp>
        <p:nvSpPr>
          <p:cNvPr id="8" name="TextBox 7"/>
          <p:cNvSpPr txBox="1"/>
          <p:nvPr/>
        </p:nvSpPr>
        <p:spPr>
          <a:xfrm>
            <a:off x="7800676" y="-99294"/>
            <a:ext cx="1389611" cy="1600438"/>
          </a:xfrm>
          <a:prstGeom prst="rect">
            <a:avLst/>
          </a:prstGeom>
          <a:noFill/>
        </p:spPr>
        <p:txBody>
          <a:bodyPr wrap="none" rtlCol="0">
            <a:spAutoFit/>
          </a:bodyPr>
          <a:lstStyle/>
          <a:p>
            <a:r>
              <a:rPr lang="en-US" sz="1400" dirty="0"/>
              <a:t>Pieter </a:t>
            </a:r>
            <a:r>
              <a:rPr lang="en-US" sz="1400" dirty="0" err="1"/>
              <a:t>Swinkels</a:t>
            </a:r>
            <a:endParaRPr lang="en-US" sz="1400" dirty="0"/>
          </a:p>
          <a:p>
            <a:r>
              <a:rPr lang="en-US" sz="1400" dirty="0"/>
              <a:t>Tom </a:t>
            </a:r>
            <a:r>
              <a:rPr lang="en-US" sz="1400" dirty="0" err="1"/>
              <a:t>Savenije</a:t>
            </a:r>
            <a:endParaRPr lang="en-US" sz="1400" dirty="0"/>
          </a:p>
          <a:p>
            <a:r>
              <a:rPr lang="en-US" sz="1400" dirty="0" err="1" smtClean="0"/>
              <a:t>Arjan</a:t>
            </a:r>
            <a:r>
              <a:rPr lang="en-US" sz="1400" dirty="0" smtClean="0"/>
              <a:t> </a:t>
            </a:r>
            <a:r>
              <a:rPr lang="en-US" sz="1400" dirty="0" err="1"/>
              <a:t>Houtepen</a:t>
            </a:r>
            <a:endParaRPr lang="en-US" sz="1400" dirty="0"/>
          </a:p>
          <a:p>
            <a:r>
              <a:rPr lang="en-US" sz="1400" dirty="0"/>
              <a:t>David </a:t>
            </a:r>
            <a:r>
              <a:rPr lang="en-US" sz="1400" dirty="0" err="1" smtClean="0"/>
              <a:t>Vermaas</a:t>
            </a:r>
            <a:endParaRPr lang="en-US" sz="1400" dirty="0" smtClean="0"/>
          </a:p>
          <a:p>
            <a:r>
              <a:rPr lang="en-US" sz="1400" dirty="0"/>
              <a:t>Peter </a:t>
            </a:r>
            <a:r>
              <a:rPr lang="en-US" sz="1400" dirty="0" err="1"/>
              <a:t>Steeneken</a:t>
            </a:r>
            <a:endParaRPr lang="en-US" sz="1400" dirty="0"/>
          </a:p>
          <a:p>
            <a:endParaRPr lang="en-US" sz="1400" dirty="0"/>
          </a:p>
          <a:p>
            <a:endParaRPr lang="en-US" sz="1400" dirty="0"/>
          </a:p>
        </p:txBody>
      </p:sp>
      <p:cxnSp>
        <p:nvCxnSpPr>
          <p:cNvPr id="10" name="Straight Connector 9"/>
          <p:cNvCxnSpPr/>
          <p:nvPr/>
        </p:nvCxnSpPr>
        <p:spPr>
          <a:xfrm>
            <a:off x="2895946" y="0"/>
            <a:ext cx="0" cy="514350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55910" y="456192"/>
            <a:ext cx="4076469" cy="369332"/>
          </a:xfrm>
          <a:prstGeom prst="rect">
            <a:avLst/>
          </a:prstGeom>
          <a:solidFill>
            <a:schemeClr val="bg1"/>
          </a:solidFill>
          <a:ln>
            <a:solidFill>
              <a:schemeClr val="tx1"/>
            </a:solidFill>
          </a:ln>
        </p:spPr>
        <p:txBody>
          <a:bodyPr wrap="none" rtlCol="0">
            <a:spAutoFit/>
          </a:bodyPr>
          <a:lstStyle/>
          <a:p>
            <a:r>
              <a:rPr lang="en-US" dirty="0" smtClean="0"/>
              <a:t>Male Faculty @ Applied Sciences TU Delft</a:t>
            </a:r>
            <a:endParaRPr lang="en-US" dirty="0"/>
          </a:p>
        </p:txBody>
      </p:sp>
    </p:spTree>
    <p:extLst>
      <p:ext uri="{BB962C8B-B14F-4D97-AF65-F5344CB8AC3E}">
        <p14:creationId xmlns:p14="http://schemas.microsoft.com/office/powerpoint/2010/main" val="35274173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37" y="1081353"/>
            <a:ext cx="8164694" cy="2965442"/>
          </a:xfrm>
          <a:prstGeom prst="rect">
            <a:avLst/>
          </a:prstGeom>
        </p:spPr>
      </p:pic>
      <p:sp>
        <p:nvSpPr>
          <p:cNvPr id="4" name="TextBox 3"/>
          <p:cNvSpPr txBox="1"/>
          <p:nvPr/>
        </p:nvSpPr>
        <p:spPr>
          <a:xfrm>
            <a:off x="2423773" y="374070"/>
            <a:ext cx="4030032" cy="369332"/>
          </a:xfrm>
          <a:prstGeom prst="rect">
            <a:avLst/>
          </a:prstGeom>
          <a:noFill/>
        </p:spPr>
        <p:txBody>
          <a:bodyPr wrap="none" rtlCol="0">
            <a:spAutoFit/>
          </a:bodyPr>
          <a:lstStyle/>
          <a:p>
            <a:r>
              <a:rPr lang="en-US" dirty="0" smtClean="0"/>
              <a:t>Salary pay scales Dutch Universities 2017</a:t>
            </a:r>
            <a:endParaRPr lang="en-US" dirty="0"/>
          </a:p>
        </p:txBody>
      </p:sp>
      <p:sp>
        <p:nvSpPr>
          <p:cNvPr id="5" name="Rectangle 4"/>
          <p:cNvSpPr/>
          <p:nvPr/>
        </p:nvSpPr>
        <p:spPr>
          <a:xfrm>
            <a:off x="4790875" y="1596229"/>
            <a:ext cx="350772" cy="1443545"/>
          </a:xfrm>
          <a:prstGeom prst="rect">
            <a:avLst/>
          </a:prstGeom>
          <a:solidFill>
            <a:srgbClr val="FF0000">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4087196" y="4054523"/>
            <a:ext cx="1991200" cy="646331"/>
          </a:xfrm>
          <a:prstGeom prst="rect">
            <a:avLst/>
          </a:prstGeom>
          <a:noFill/>
        </p:spPr>
        <p:txBody>
          <a:bodyPr wrap="none" rtlCol="0">
            <a:spAutoFit/>
          </a:bodyPr>
          <a:lstStyle/>
          <a:p>
            <a:r>
              <a:rPr lang="en-US" b="1" dirty="0" smtClean="0">
                <a:solidFill>
                  <a:srgbClr val="FF0000"/>
                </a:solidFill>
              </a:rPr>
              <a:t>Starting salaries</a:t>
            </a:r>
          </a:p>
          <a:p>
            <a:r>
              <a:rPr lang="en-US" b="1" dirty="0" smtClean="0">
                <a:solidFill>
                  <a:srgbClr val="FF0000"/>
                </a:solidFill>
              </a:rPr>
              <a:t>assistant professor</a:t>
            </a:r>
            <a:endParaRPr lang="en-US" b="1" dirty="0">
              <a:solidFill>
                <a:srgbClr val="FF0000"/>
              </a:solidFill>
            </a:endParaRPr>
          </a:p>
        </p:txBody>
      </p:sp>
      <p:cxnSp>
        <p:nvCxnSpPr>
          <p:cNvPr id="11" name="Straight Connector 10"/>
          <p:cNvCxnSpPr/>
          <p:nvPr/>
        </p:nvCxnSpPr>
        <p:spPr>
          <a:xfrm>
            <a:off x="7952190" y="3529219"/>
            <a:ext cx="285699" cy="5175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960253" y="3529219"/>
            <a:ext cx="277636" cy="5175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13212" y="4804946"/>
            <a:ext cx="3641341" cy="338554"/>
          </a:xfrm>
          <a:prstGeom prst="rect">
            <a:avLst/>
          </a:prstGeom>
          <a:noFill/>
        </p:spPr>
        <p:txBody>
          <a:bodyPr wrap="none" rtlCol="0">
            <a:spAutoFit/>
          </a:bodyPr>
          <a:lstStyle/>
          <a:p>
            <a:r>
              <a:rPr lang="en-US" sz="1600" dirty="0" smtClean="0"/>
              <a:t>In euros before tax, paid ~14 times a year</a:t>
            </a:r>
            <a:endParaRPr lang="en-US" sz="1600" dirty="0"/>
          </a:p>
        </p:txBody>
      </p:sp>
      <p:sp>
        <p:nvSpPr>
          <p:cNvPr id="9" name="TextBox 8"/>
          <p:cNvSpPr txBox="1"/>
          <p:nvPr/>
        </p:nvSpPr>
        <p:spPr>
          <a:xfrm rot="18144344">
            <a:off x="3012580" y="2053483"/>
            <a:ext cx="1739065" cy="369332"/>
          </a:xfrm>
          <a:prstGeom prst="rect">
            <a:avLst/>
          </a:prstGeom>
          <a:solidFill>
            <a:schemeClr val="bg1"/>
          </a:solidFill>
          <a:ln>
            <a:solidFill>
              <a:schemeClr val="tx1"/>
            </a:solidFill>
          </a:ln>
        </p:spPr>
        <p:txBody>
          <a:bodyPr wrap="none" rtlCol="0">
            <a:spAutoFit/>
          </a:bodyPr>
          <a:lstStyle/>
          <a:p>
            <a:r>
              <a:rPr lang="en-US" dirty="0" smtClean="0"/>
              <a:t>Early to late 30’s</a:t>
            </a:r>
            <a:endParaRPr lang="en-US" dirty="0"/>
          </a:p>
        </p:txBody>
      </p:sp>
    </p:spTree>
    <p:extLst>
      <p:ext uri="{BB962C8B-B14F-4D97-AF65-F5344CB8AC3E}">
        <p14:creationId xmlns:p14="http://schemas.microsoft.com/office/powerpoint/2010/main" val="2765672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47595E-7 2.71605E-6 L 0.0389 2.71605E-6 " pathEditMode="relative" rAng="0" ptsTypes="AA">
                                      <p:cBhvr>
                                        <p:cTn id="6" dur="1000" fill="hold"/>
                                        <p:tgtEl>
                                          <p:spTgt spid="5"/>
                                        </p:tgtEl>
                                        <p:attrNameLst>
                                          <p:attrName>ppt_x</p:attrName>
                                          <p:attrName>ppt_y</p:attrName>
                                        </p:attrNameLst>
                                      </p:cBhvr>
                                      <p:rCtr x="1945" y="0"/>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15093" y="1802655"/>
            <a:ext cx="4947132" cy="1915051"/>
          </a:xfrm>
          <a:prstGeom prst="roundRect">
            <a:avLst/>
          </a:prstGeom>
          <a:solidFill>
            <a:srgbClr val="CCFFCC">
              <a:alpha val="2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38619" y="2116475"/>
            <a:ext cx="7567449" cy="1364476"/>
          </a:xfrm>
          <a:prstGeom prst="rect">
            <a:avLst/>
          </a:prstGeom>
          <a:noFill/>
        </p:spPr>
        <p:txBody>
          <a:bodyPr wrap="square" rtlCol="0">
            <a:spAutoFit/>
          </a:bodyPr>
          <a:lstStyle/>
          <a:p>
            <a:pPr>
              <a:lnSpc>
                <a:spcPct val="140000"/>
              </a:lnSpc>
            </a:pPr>
            <a:r>
              <a:rPr lang="en-US" sz="2000" dirty="0" smtClean="0"/>
              <a:t>Cube of 100 </a:t>
            </a:r>
            <a:r>
              <a:rPr lang="en-US" sz="2000" dirty="0" err="1" smtClean="0"/>
              <a:t>μm</a:t>
            </a:r>
            <a:r>
              <a:rPr lang="en-US" sz="2000" dirty="0" smtClean="0"/>
              <a:t> @ 1nm @ 1000 fps </a:t>
            </a:r>
          </a:p>
          <a:p>
            <a:pPr>
              <a:lnSpc>
                <a:spcPct val="140000"/>
              </a:lnSpc>
            </a:pPr>
            <a:r>
              <a:rPr lang="en-US" sz="2000" dirty="0" smtClean="0"/>
              <a:t>	10</a:t>
            </a:r>
            <a:r>
              <a:rPr lang="en-US" sz="2000" baseline="30000" dirty="0" smtClean="0"/>
              <a:t>15</a:t>
            </a:r>
            <a:r>
              <a:rPr lang="en-US" sz="2000" dirty="0" smtClean="0"/>
              <a:t> pixel/volume </a:t>
            </a:r>
            <a:r>
              <a:rPr lang="en-US" sz="2000" dirty="0"/>
              <a:t>(</a:t>
            </a:r>
            <a:r>
              <a:rPr lang="en-US" sz="2000" dirty="0" err="1"/>
              <a:t>peta</a:t>
            </a:r>
            <a:r>
              <a:rPr lang="en-US" sz="2000" dirty="0"/>
              <a:t>) </a:t>
            </a:r>
            <a:endParaRPr lang="en-US" sz="2000" dirty="0" smtClean="0"/>
          </a:p>
          <a:p>
            <a:pPr>
              <a:lnSpc>
                <a:spcPct val="140000"/>
              </a:lnSpc>
            </a:pPr>
            <a:r>
              <a:rPr lang="en-US" sz="2000" dirty="0" smtClean="0"/>
              <a:t>	10</a:t>
            </a:r>
            <a:r>
              <a:rPr lang="en-US" sz="2000" baseline="30000" dirty="0" smtClean="0"/>
              <a:t>18</a:t>
            </a:r>
            <a:r>
              <a:rPr lang="en-US" sz="2000" dirty="0" smtClean="0"/>
              <a:t> pixel/second </a:t>
            </a:r>
            <a:r>
              <a:rPr lang="en-US" sz="2000" dirty="0"/>
              <a:t>(</a:t>
            </a:r>
            <a:r>
              <a:rPr lang="en-US" sz="2000" dirty="0" err="1"/>
              <a:t>exa</a:t>
            </a:r>
            <a:r>
              <a:rPr lang="en-US" sz="2000" dirty="0"/>
              <a:t>) </a:t>
            </a:r>
            <a:endParaRPr lang="en-US" sz="2000" dirty="0" smtClean="0"/>
          </a:p>
        </p:txBody>
      </p:sp>
      <p:sp>
        <p:nvSpPr>
          <p:cNvPr id="5" name="TextBox 4"/>
          <p:cNvSpPr txBox="1"/>
          <p:nvPr/>
        </p:nvSpPr>
        <p:spPr>
          <a:xfrm>
            <a:off x="2839010" y="489712"/>
            <a:ext cx="3150522" cy="523220"/>
          </a:xfrm>
          <a:prstGeom prst="rect">
            <a:avLst/>
          </a:prstGeom>
          <a:noFill/>
        </p:spPr>
        <p:txBody>
          <a:bodyPr wrap="none" rtlCol="0">
            <a:spAutoFit/>
          </a:bodyPr>
          <a:lstStyle/>
          <a:p>
            <a:r>
              <a:rPr lang="en-US" sz="2800" dirty="0" smtClean="0"/>
              <a:t>Room at the bottom</a:t>
            </a:r>
            <a:endParaRPr lang="en-US" sz="2800" dirty="0"/>
          </a:p>
        </p:txBody>
      </p:sp>
      <p:sp>
        <p:nvSpPr>
          <p:cNvPr id="2" name="Cube 1"/>
          <p:cNvSpPr/>
          <p:nvPr/>
        </p:nvSpPr>
        <p:spPr>
          <a:xfrm>
            <a:off x="419943" y="2116475"/>
            <a:ext cx="604308" cy="593973"/>
          </a:xfrm>
          <a:prstGeom prst="cube">
            <a:avLst/>
          </a:prstGeom>
          <a:pattFill prst="lgConfetti">
            <a:fgClr>
              <a:srgbClr val="0000FF"/>
            </a:fgClr>
            <a:bgClr>
              <a:prstClr val="white"/>
            </a:bgClr>
          </a:patt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229101" y="2710448"/>
            <a:ext cx="338003" cy="244627"/>
          </a:xfrm>
          <a:prstGeom prst="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1229100" y="3107475"/>
            <a:ext cx="338003" cy="244627"/>
          </a:xfrm>
          <a:prstGeom prst="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523636" y="1017907"/>
            <a:ext cx="1182723" cy="646331"/>
          </a:xfrm>
          <a:prstGeom prst="rect">
            <a:avLst/>
          </a:prstGeom>
          <a:noFill/>
        </p:spPr>
        <p:txBody>
          <a:bodyPr wrap="none" rtlCol="0">
            <a:spAutoFit/>
          </a:bodyPr>
          <a:lstStyle/>
          <a:p>
            <a:pPr algn="ctr"/>
            <a:r>
              <a:rPr lang="en-US" dirty="0" smtClean="0"/>
              <a:t>Spatial</a:t>
            </a:r>
          </a:p>
          <a:p>
            <a:pPr algn="ctr"/>
            <a:r>
              <a:rPr lang="en-US" dirty="0" smtClean="0"/>
              <a:t>Resolution</a:t>
            </a:r>
          </a:p>
        </p:txBody>
      </p:sp>
      <p:sp>
        <p:nvSpPr>
          <p:cNvPr id="15" name="TextBox 14"/>
          <p:cNvSpPr txBox="1"/>
          <p:nvPr/>
        </p:nvSpPr>
        <p:spPr>
          <a:xfrm>
            <a:off x="7884438" y="3820109"/>
            <a:ext cx="1182723" cy="646331"/>
          </a:xfrm>
          <a:prstGeom prst="rect">
            <a:avLst/>
          </a:prstGeom>
          <a:noFill/>
        </p:spPr>
        <p:txBody>
          <a:bodyPr wrap="none" rtlCol="0">
            <a:spAutoFit/>
          </a:bodyPr>
          <a:lstStyle/>
          <a:p>
            <a:r>
              <a:rPr lang="en-US" dirty="0" smtClean="0"/>
              <a:t>Temporal</a:t>
            </a:r>
          </a:p>
          <a:p>
            <a:r>
              <a:rPr lang="en-US" dirty="0" smtClean="0"/>
              <a:t>Resolution</a:t>
            </a:r>
          </a:p>
        </p:txBody>
      </p:sp>
      <p:sp>
        <p:nvSpPr>
          <p:cNvPr id="16" name="TextBox 15"/>
          <p:cNvSpPr txBox="1"/>
          <p:nvPr/>
        </p:nvSpPr>
        <p:spPr>
          <a:xfrm>
            <a:off x="5162225" y="3840046"/>
            <a:ext cx="1179342" cy="646331"/>
          </a:xfrm>
          <a:prstGeom prst="rect">
            <a:avLst/>
          </a:prstGeom>
          <a:noFill/>
        </p:spPr>
        <p:txBody>
          <a:bodyPr wrap="none" rtlCol="0">
            <a:spAutoFit/>
          </a:bodyPr>
          <a:lstStyle/>
          <a:p>
            <a:r>
              <a:rPr lang="en-US" dirty="0" smtClean="0"/>
              <a:t>Signal to</a:t>
            </a:r>
          </a:p>
          <a:p>
            <a:r>
              <a:rPr lang="en-US" dirty="0"/>
              <a:t>n</a:t>
            </a:r>
            <a:r>
              <a:rPr lang="en-US" dirty="0" smtClean="0"/>
              <a:t>oise ratio</a:t>
            </a:r>
            <a:endParaRPr lang="en-US" dirty="0"/>
          </a:p>
        </p:txBody>
      </p:sp>
      <p:sp>
        <p:nvSpPr>
          <p:cNvPr id="17" name="TextBox 16"/>
          <p:cNvSpPr txBox="1"/>
          <p:nvPr/>
        </p:nvSpPr>
        <p:spPr>
          <a:xfrm>
            <a:off x="6708480" y="2620748"/>
            <a:ext cx="859580" cy="646331"/>
          </a:xfrm>
          <a:prstGeom prst="rect">
            <a:avLst/>
          </a:prstGeom>
          <a:noFill/>
        </p:spPr>
        <p:txBody>
          <a:bodyPr wrap="none" rtlCol="0">
            <a:spAutoFit/>
          </a:bodyPr>
          <a:lstStyle/>
          <a:p>
            <a:r>
              <a:rPr lang="en-US" dirty="0" smtClean="0"/>
              <a:t>Image</a:t>
            </a:r>
          </a:p>
          <a:p>
            <a:r>
              <a:rPr lang="en-US" dirty="0" smtClean="0"/>
              <a:t>Quality</a:t>
            </a:r>
            <a:endParaRPr lang="en-US" dirty="0"/>
          </a:p>
        </p:txBody>
      </p:sp>
      <p:cxnSp>
        <p:nvCxnSpPr>
          <p:cNvPr id="21" name="Straight Arrow Connector 20"/>
          <p:cNvCxnSpPr/>
          <p:nvPr/>
        </p:nvCxnSpPr>
        <p:spPr>
          <a:xfrm flipH="1">
            <a:off x="5864050" y="1802655"/>
            <a:ext cx="1148489" cy="1915051"/>
          </a:xfrm>
          <a:prstGeom prst="straightConnector1">
            <a:avLst/>
          </a:prstGeom>
          <a:ln w="5715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215214" y="1802655"/>
            <a:ext cx="1148489" cy="1804212"/>
          </a:xfrm>
          <a:prstGeom prst="straightConnector1">
            <a:avLst/>
          </a:prstGeom>
          <a:ln w="5715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976020" y="3766073"/>
            <a:ext cx="2279590" cy="19938"/>
          </a:xfrm>
          <a:prstGeom prst="straightConnector1">
            <a:avLst/>
          </a:prstGeom>
          <a:ln w="5715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127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2" grpId="0" animBg="1"/>
      <p:bldP spid="9" grpId="0" animBg="1"/>
      <p:bldP spid="11" grpId="0" animBg="1"/>
      <p:bldP spid="14"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949" y="1199342"/>
            <a:ext cx="7567449" cy="3775393"/>
          </a:xfrm>
          <a:prstGeom prst="rect">
            <a:avLst/>
          </a:prstGeom>
          <a:noFill/>
        </p:spPr>
        <p:txBody>
          <a:bodyPr wrap="square" rtlCol="0">
            <a:spAutoFit/>
          </a:bodyPr>
          <a:lstStyle/>
          <a:p>
            <a:pPr>
              <a:lnSpc>
                <a:spcPct val="120000"/>
              </a:lnSpc>
            </a:pPr>
            <a:r>
              <a:rPr lang="en-US" sz="2000" dirty="0" smtClean="0"/>
              <a:t>Do more with less</a:t>
            </a:r>
          </a:p>
          <a:p>
            <a:pPr>
              <a:lnSpc>
                <a:spcPct val="120000"/>
              </a:lnSpc>
            </a:pPr>
            <a:endParaRPr lang="en-US" sz="2000" dirty="0" smtClean="0"/>
          </a:p>
          <a:p>
            <a:pPr marL="742950" lvl="1" indent="-285750">
              <a:lnSpc>
                <a:spcPct val="120000"/>
              </a:lnSpc>
              <a:buFontTx/>
              <a:buChar char="•"/>
            </a:pPr>
            <a:r>
              <a:rPr lang="en-US" sz="2000" dirty="0" smtClean="0"/>
              <a:t>Away from the 1000 suns</a:t>
            </a:r>
          </a:p>
          <a:p>
            <a:pPr marL="742950" lvl="1" indent="-285750">
              <a:lnSpc>
                <a:spcPct val="120000"/>
              </a:lnSpc>
              <a:buFontTx/>
              <a:buChar char="•"/>
            </a:pPr>
            <a:r>
              <a:rPr lang="en-US" sz="2000" dirty="0" smtClean="0"/>
              <a:t>Move away from overexpression of proteins</a:t>
            </a:r>
          </a:p>
          <a:p>
            <a:pPr marL="742950" lvl="1" indent="-285750">
              <a:lnSpc>
                <a:spcPct val="120000"/>
              </a:lnSpc>
              <a:buFontTx/>
              <a:buChar char="•"/>
            </a:pPr>
            <a:endParaRPr lang="en-US" sz="2000" dirty="0" smtClean="0"/>
          </a:p>
          <a:p>
            <a:pPr marL="742950" lvl="1" indent="-285750">
              <a:lnSpc>
                <a:spcPct val="120000"/>
              </a:lnSpc>
              <a:buFontTx/>
              <a:buChar char="•"/>
            </a:pPr>
            <a:r>
              <a:rPr lang="en-US" sz="2000" dirty="0" smtClean="0"/>
              <a:t>Inclusion of more prior knowledge </a:t>
            </a:r>
            <a:r>
              <a:rPr lang="en-US" sz="2000" dirty="0" err="1" smtClean="0"/>
              <a:t>ala</a:t>
            </a:r>
            <a:r>
              <a:rPr lang="en-US" sz="2000" dirty="0" smtClean="0"/>
              <a:t> </a:t>
            </a:r>
            <a:r>
              <a:rPr lang="en-US" sz="2000" dirty="0" err="1" smtClean="0"/>
              <a:t>Minflux</a:t>
            </a:r>
            <a:r>
              <a:rPr lang="en-US" sz="2000" dirty="0" smtClean="0"/>
              <a:t> </a:t>
            </a:r>
            <a:r>
              <a:rPr lang="en-US" sz="2000" dirty="0"/>
              <a:t>(</a:t>
            </a:r>
            <a:r>
              <a:rPr lang="en-US" sz="2000" dirty="0" smtClean="0"/>
              <a:t>Stefan Hell)</a:t>
            </a:r>
          </a:p>
          <a:p>
            <a:pPr marL="742950" lvl="1" indent="-285750">
              <a:lnSpc>
                <a:spcPct val="120000"/>
              </a:lnSpc>
              <a:buFontTx/>
              <a:buChar char="•"/>
            </a:pPr>
            <a:r>
              <a:rPr lang="en-US" sz="2000" dirty="0" smtClean="0"/>
              <a:t>Data fusion of indicial particles</a:t>
            </a:r>
          </a:p>
          <a:p>
            <a:pPr marL="742950" lvl="1" indent="-285750">
              <a:lnSpc>
                <a:spcPct val="120000"/>
              </a:lnSpc>
              <a:buFontTx/>
              <a:buChar char="•"/>
            </a:pPr>
            <a:r>
              <a:rPr lang="en-US" sz="2000" dirty="0" smtClean="0"/>
              <a:t>Imaging with </a:t>
            </a:r>
            <a:r>
              <a:rPr lang="en-US" sz="2000" i="1" dirty="0" smtClean="0"/>
              <a:t>N</a:t>
            </a:r>
            <a:r>
              <a:rPr lang="en-US" sz="2000" dirty="0" smtClean="0"/>
              <a:t> entangled photons</a:t>
            </a:r>
          </a:p>
          <a:p>
            <a:pPr marL="742950" lvl="1" indent="-285750">
              <a:lnSpc>
                <a:spcPct val="120000"/>
              </a:lnSpc>
              <a:buFontTx/>
              <a:buChar char="•"/>
            </a:pPr>
            <a:endParaRPr lang="en-US" sz="2000" dirty="0" smtClean="0"/>
          </a:p>
          <a:p>
            <a:pPr marL="742950" lvl="1" indent="-285750">
              <a:lnSpc>
                <a:spcPct val="120000"/>
              </a:lnSpc>
              <a:buFontTx/>
              <a:buChar char="•"/>
            </a:pPr>
            <a:r>
              <a:rPr lang="en-US" sz="2000" dirty="0" smtClean="0"/>
              <a:t>Don’t be afraid of the noise</a:t>
            </a:r>
            <a:endParaRPr lang="en-US" sz="2000" dirty="0"/>
          </a:p>
        </p:txBody>
      </p:sp>
      <p:sp>
        <p:nvSpPr>
          <p:cNvPr id="5" name="TextBox 4"/>
          <p:cNvSpPr txBox="1"/>
          <p:nvPr/>
        </p:nvSpPr>
        <p:spPr>
          <a:xfrm>
            <a:off x="2839010" y="489712"/>
            <a:ext cx="3150522" cy="523220"/>
          </a:xfrm>
          <a:prstGeom prst="rect">
            <a:avLst/>
          </a:prstGeom>
          <a:noFill/>
        </p:spPr>
        <p:txBody>
          <a:bodyPr wrap="none" rtlCol="0">
            <a:spAutoFit/>
          </a:bodyPr>
          <a:lstStyle/>
          <a:p>
            <a:r>
              <a:rPr lang="en-US" sz="2800" dirty="0" smtClean="0"/>
              <a:t>Room at the bottom</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359" y="4330412"/>
            <a:ext cx="854037" cy="755777"/>
          </a:xfrm>
          <a:prstGeom prst="rect">
            <a:avLst/>
          </a:prstGeom>
        </p:spPr>
      </p:pic>
      <p:sp>
        <p:nvSpPr>
          <p:cNvPr id="7" name="Sun 6"/>
          <p:cNvSpPr/>
          <p:nvPr/>
        </p:nvSpPr>
        <p:spPr>
          <a:xfrm>
            <a:off x="4327324" y="1564073"/>
            <a:ext cx="822960" cy="822960"/>
          </a:xfrm>
          <a:prstGeom prst="sun">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p:cNvPicPr>
            <a:picLocks noChangeAspect="1"/>
          </p:cNvPicPr>
          <p:nvPr/>
        </p:nvPicPr>
        <p:blipFill>
          <a:blip r:embed="rId3"/>
          <a:stretch>
            <a:fillRect/>
          </a:stretch>
        </p:blipFill>
        <p:spPr>
          <a:xfrm>
            <a:off x="5207157" y="3889434"/>
            <a:ext cx="2574702" cy="341093"/>
          </a:xfrm>
          <a:prstGeom prst="rect">
            <a:avLst/>
          </a:prstGeom>
        </p:spPr>
      </p:pic>
      <p:pic>
        <p:nvPicPr>
          <p:cNvPr id="9" name="Picture 8"/>
          <p:cNvPicPr>
            <a:picLocks noChangeAspect="1"/>
          </p:cNvPicPr>
          <p:nvPr/>
        </p:nvPicPr>
        <p:blipFill>
          <a:blip r:embed="rId4"/>
          <a:stretch>
            <a:fillRect/>
          </a:stretch>
        </p:blipFill>
        <p:spPr>
          <a:xfrm>
            <a:off x="5434684" y="1368696"/>
            <a:ext cx="1109696" cy="1109696"/>
          </a:xfrm>
          <a:prstGeom prst="rect">
            <a:avLst/>
          </a:prstGeom>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560" b="15765"/>
          <a:stretch/>
        </p:blipFill>
        <p:spPr bwMode="auto">
          <a:xfrm>
            <a:off x="266793" y="3275697"/>
            <a:ext cx="842312" cy="61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6"/>
          <a:stretch>
            <a:fillRect/>
          </a:stretch>
        </p:blipFill>
        <p:spPr>
          <a:xfrm>
            <a:off x="6770626" y="1380275"/>
            <a:ext cx="2288328" cy="1788942"/>
          </a:xfrm>
          <a:prstGeom prst="rect">
            <a:avLst/>
          </a:prstGeom>
        </p:spPr>
      </p:pic>
    </p:spTree>
    <p:extLst>
      <p:ext uri="{BB962C8B-B14F-4D97-AF65-F5344CB8AC3E}">
        <p14:creationId xmlns:p14="http://schemas.microsoft.com/office/powerpoint/2010/main" val="16253276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4121" y="282710"/>
            <a:ext cx="2355758" cy="954107"/>
          </a:xfrm>
          <a:prstGeom prst="rect">
            <a:avLst/>
          </a:prstGeom>
          <a:noFill/>
        </p:spPr>
        <p:txBody>
          <a:bodyPr wrap="none" rtlCol="0">
            <a:spAutoFit/>
          </a:bodyPr>
          <a:lstStyle/>
          <a:p>
            <a:pPr algn="ctr"/>
            <a:r>
              <a:rPr lang="en-US" sz="2800" dirty="0" smtClean="0"/>
              <a:t>Thanks</a:t>
            </a:r>
          </a:p>
          <a:p>
            <a:pPr algn="ctr"/>
            <a:r>
              <a:rPr lang="en-US" sz="2800" dirty="0" smtClean="0"/>
              <a:t>for the Science</a:t>
            </a:r>
            <a:endParaRPr lang="en-US" sz="2800" dirty="0"/>
          </a:p>
        </p:txBody>
      </p:sp>
      <p:sp>
        <p:nvSpPr>
          <p:cNvPr id="6" name="TextBox 5"/>
          <p:cNvSpPr txBox="1"/>
          <p:nvPr/>
        </p:nvSpPr>
        <p:spPr>
          <a:xfrm>
            <a:off x="1101491" y="4212000"/>
            <a:ext cx="1571013" cy="369332"/>
          </a:xfrm>
          <a:prstGeom prst="rect">
            <a:avLst/>
          </a:prstGeom>
          <a:noFill/>
        </p:spPr>
        <p:txBody>
          <a:bodyPr wrap="none" rtlCol="0">
            <a:spAutoFit/>
          </a:bodyPr>
          <a:lstStyle/>
          <a:p>
            <a:r>
              <a:rPr lang="en-US" dirty="0" smtClean="0"/>
              <a:t>Lucas van </a:t>
            </a:r>
            <a:r>
              <a:rPr lang="en-US" dirty="0" err="1" smtClean="0"/>
              <a:t>Vliet</a:t>
            </a:r>
            <a:endParaRPr lang="en-US" dirty="0"/>
          </a:p>
        </p:txBody>
      </p:sp>
      <p:sp>
        <p:nvSpPr>
          <p:cNvPr id="7" name="TextBox 6"/>
          <p:cNvSpPr txBox="1"/>
          <p:nvPr/>
        </p:nvSpPr>
        <p:spPr>
          <a:xfrm>
            <a:off x="3985367" y="4212000"/>
            <a:ext cx="1129298" cy="369332"/>
          </a:xfrm>
          <a:prstGeom prst="rect">
            <a:avLst/>
          </a:prstGeom>
          <a:noFill/>
        </p:spPr>
        <p:txBody>
          <a:bodyPr wrap="none" rtlCol="0">
            <a:spAutoFit/>
          </a:bodyPr>
          <a:lstStyle/>
          <a:p>
            <a:r>
              <a:rPr lang="en-US" dirty="0" smtClean="0"/>
              <a:t>Tom </a:t>
            </a:r>
            <a:r>
              <a:rPr lang="en-US" dirty="0" err="1" smtClean="0"/>
              <a:t>Jovin</a:t>
            </a:r>
            <a:endParaRPr lang="en-US" dirty="0"/>
          </a:p>
        </p:txBody>
      </p:sp>
      <p:sp>
        <p:nvSpPr>
          <p:cNvPr id="8" name="TextBox 7"/>
          <p:cNvSpPr txBox="1"/>
          <p:nvPr/>
        </p:nvSpPr>
        <p:spPr>
          <a:xfrm>
            <a:off x="6633391" y="4212000"/>
            <a:ext cx="1629848" cy="369332"/>
          </a:xfrm>
          <a:prstGeom prst="rect">
            <a:avLst/>
          </a:prstGeom>
          <a:noFill/>
        </p:spPr>
        <p:txBody>
          <a:bodyPr wrap="none" rtlCol="0">
            <a:spAutoFit/>
          </a:bodyPr>
          <a:lstStyle/>
          <a:p>
            <a:r>
              <a:rPr lang="en-US" dirty="0" err="1" smtClean="0"/>
              <a:t>Sjoerd</a:t>
            </a:r>
            <a:r>
              <a:rPr lang="en-US" dirty="0" smtClean="0"/>
              <a:t> Stallinga</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13" y="1390732"/>
            <a:ext cx="2413445" cy="2769428"/>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24687" y="1390732"/>
            <a:ext cx="1985526" cy="2782388"/>
          </a:xfrm>
          <a:prstGeom prst="rect">
            <a:avLst/>
          </a:prstGeom>
        </p:spPr>
      </p:pic>
      <p:pic>
        <p:nvPicPr>
          <p:cNvPr id="4" name="Picture 3" descr="Jovin_22.tif"/>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72128" y="1390732"/>
            <a:ext cx="2305100" cy="2769428"/>
          </a:xfrm>
          <a:prstGeom prst="rect">
            <a:avLst/>
          </a:prstGeom>
        </p:spPr>
      </p:pic>
      <p:sp>
        <p:nvSpPr>
          <p:cNvPr id="3" name="Rectangle 2"/>
          <p:cNvSpPr/>
          <p:nvPr/>
        </p:nvSpPr>
        <p:spPr>
          <a:xfrm>
            <a:off x="92183" y="4519886"/>
            <a:ext cx="1290556" cy="467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6725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63" y="712108"/>
            <a:ext cx="2883712" cy="2162784"/>
          </a:xfrm>
          <a:prstGeom prst="rect">
            <a:avLst/>
          </a:prstGeom>
        </p:spPr>
      </p:pic>
      <p:pic>
        <p:nvPicPr>
          <p:cNvPr id="4" name="Picture 3" descr="IMG_39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81" y="1208309"/>
            <a:ext cx="2810965" cy="2108224"/>
          </a:xfrm>
          <a:prstGeom prst="rect">
            <a:avLst/>
          </a:prstGeom>
        </p:spPr>
      </p:pic>
      <p:pic>
        <p:nvPicPr>
          <p:cNvPr id="5" name="Picture 4" descr="IMG_39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634" y="1741263"/>
            <a:ext cx="3023010" cy="2267258"/>
          </a:xfrm>
          <a:prstGeom prst="rect">
            <a:avLst/>
          </a:prstGeom>
        </p:spPr>
      </p:pic>
      <p:pic>
        <p:nvPicPr>
          <p:cNvPr id="6" name="Picture 5" descr="IMG_392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946" y="2262421"/>
            <a:ext cx="2789645" cy="2092234"/>
          </a:xfrm>
          <a:prstGeom prst="rect">
            <a:avLst/>
          </a:prstGeom>
        </p:spPr>
      </p:pic>
      <p:pic>
        <p:nvPicPr>
          <p:cNvPr id="7" name="Picture 6" descr="IMG_392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1185" y="2698519"/>
            <a:ext cx="3024811" cy="2268608"/>
          </a:xfrm>
          <a:prstGeom prst="rect">
            <a:avLst/>
          </a:prstGeom>
        </p:spPr>
      </p:pic>
      <p:sp>
        <p:nvSpPr>
          <p:cNvPr id="8" name="TextBox 7"/>
          <p:cNvSpPr txBox="1"/>
          <p:nvPr/>
        </p:nvSpPr>
        <p:spPr>
          <a:xfrm>
            <a:off x="3492608" y="249451"/>
            <a:ext cx="2438100" cy="369332"/>
          </a:xfrm>
          <a:prstGeom prst="rect">
            <a:avLst/>
          </a:prstGeom>
          <a:noFill/>
        </p:spPr>
        <p:txBody>
          <a:bodyPr wrap="none" rtlCol="0">
            <a:spAutoFit/>
          </a:bodyPr>
          <a:lstStyle/>
          <a:p>
            <a:r>
              <a:rPr lang="en-US" dirty="0" smtClean="0"/>
              <a:t>Applied physics building</a:t>
            </a:r>
            <a:endParaRPr lang="en-US" dirty="0"/>
          </a:p>
        </p:txBody>
      </p:sp>
    </p:spTree>
    <p:extLst>
      <p:ext uri="{BB962C8B-B14F-4D97-AF65-F5344CB8AC3E}">
        <p14:creationId xmlns:p14="http://schemas.microsoft.com/office/powerpoint/2010/main" val="2274239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4901" y="282710"/>
            <a:ext cx="5954199" cy="954107"/>
          </a:xfrm>
          <a:prstGeom prst="rect">
            <a:avLst/>
          </a:prstGeom>
          <a:noFill/>
        </p:spPr>
        <p:txBody>
          <a:bodyPr wrap="none" rtlCol="0">
            <a:spAutoFit/>
          </a:bodyPr>
          <a:lstStyle/>
          <a:p>
            <a:pPr algn="ctr"/>
            <a:r>
              <a:rPr lang="en-US" sz="2800" dirty="0" smtClean="0"/>
              <a:t>Thanks</a:t>
            </a:r>
          </a:p>
          <a:p>
            <a:pPr algn="ctr"/>
            <a:r>
              <a:rPr lang="en-US" sz="2800" dirty="0"/>
              <a:t>f</a:t>
            </a:r>
            <a:r>
              <a:rPr lang="en-US" sz="2800" dirty="0" smtClean="0"/>
              <a:t>or the Education, Science &amp; Inspiration </a:t>
            </a:r>
            <a:endParaRPr lang="en-US" sz="2800" dirty="0"/>
          </a:p>
        </p:txBody>
      </p:sp>
      <p:sp>
        <p:nvSpPr>
          <p:cNvPr id="6" name="TextBox 5"/>
          <p:cNvSpPr txBox="1"/>
          <p:nvPr/>
        </p:nvSpPr>
        <p:spPr>
          <a:xfrm>
            <a:off x="349590" y="3622649"/>
            <a:ext cx="1170888" cy="369332"/>
          </a:xfrm>
          <a:prstGeom prst="rect">
            <a:avLst/>
          </a:prstGeom>
          <a:noFill/>
        </p:spPr>
        <p:txBody>
          <a:bodyPr wrap="none" rtlCol="0">
            <a:spAutoFit/>
          </a:bodyPr>
          <a:lstStyle/>
          <a:p>
            <a:r>
              <a:rPr lang="en-US" dirty="0" smtClean="0"/>
              <a:t>Ted Young</a:t>
            </a:r>
            <a:endParaRPr lang="en-US" dirty="0"/>
          </a:p>
        </p:txBody>
      </p:sp>
      <p:sp>
        <p:nvSpPr>
          <p:cNvPr id="7" name="TextBox 6"/>
          <p:cNvSpPr txBox="1"/>
          <p:nvPr/>
        </p:nvSpPr>
        <p:spPr>
          <a:xfrm>
            <a:off x="2114124" y="3622649"/>
            <a:ext cx="1383462" cy="369332"/>
          </a:xfrm>
          <a:prstGeom prst="rect">
            <a:avLst/>
          </a:prstGeom>
          <a:noFill/>
        </p:spPr>
        <p:txBody>
          <a:bodyPr wrap="none" rtlCol="0">
            <a:spAutoFit/>
          </a:bodyPr>
          <a:lstStyle/>
          <a:p>
            <a:r>
              <a:rPr lang="en-US" dirty="0" smtClean="0"/>
              <a:t>Piet </a:t>
            </a:r>
            <a:r>
              <a:rPr lang="en-US" dirty="0" err="1" smtClean="0"/>
              <a:t>Verbeek</a:t>
            </a:r>
            <a:endParaRPr lang="en-US" dirty="0"/>
          </a:p>
        </p:txBody>
      </p:sp>
      <p:sp>
        <p:nvSpPr>
          <p:cNvPr id="8" name="TextBox 7"/>
          <p:cNvSpPr txBox="1"/>
          <p:nvPr/>
        </p:nvSpPr>
        <p:spPr>
          <a:xfrm>
            <a:off x="5962776" y="3622649"/>
            <a:ext cx="1088497" cy="369332"/>
          </a:xfrm>
          <a:prstGeom prst="rect">
            <a:avLst/>
          </a:prstGeom>
          <a:noFill/>
        </p:spPr>
        <p:txBody>
          <a:bodyPr wrap="none" rtlCol="0">
            <a:spAutoFit/>
          </a:bodyPr>
          <a:lstStyle/>
          <a:p>
            <a:r>
              <a:rPr lang="en-US" dirty="0" err="1" smtClean="0"/>
              <a:t>Frans</a:t>
            </a:r>
            <a:r>
              <a:rPr lang="en-US" dirty="0" smtClean="0"/>
              <a:t> </a:t>
            </a:r>
            <a:r>
              <a:rPr lang="en-US" dirty="0" err="1" smtClean="0"/>
              <a:t>Vos</a:t>
            </a:r>
            <a:endParaRPr lang="en-US" dirty="0"/>
          </a:p>
        </p:txBody>
      </p:sp>
      <p:sp>
        <p:nvSpPr>
          <p:cNvPr id="9" name="TextBox 8"/>
          <p:cNvSpPr txBox="1"/>
          <p:nvPr/>
        </p:nvSpPr>
        <p:spPr>
          <a:xfrm>
            <a:off x="7627087" y="3622649"/>
            <a:ext cx="1341984" cy="369332"/>
          </a:xfrm>
          <a:prstGeom prst="rect">
            <a:avLst/>
          </a:prstGeom>
          <a:noFill/>
        </p:spPr>
        <p:txBody>
          <a:bodyPr wrap="none" rtlCol="0">
            <a:spAutoFit/>
          </a:bodyPr>
          <a:lstStyle/>
          <a:p>
            <a:r>
              <a:rPr lang="en-US" dirty="0" err="1" smtClean="0"/>
              <a:t>Cees</a:t>
            </a:r>
            <a:r>
              <a:rPr lang="en-US" dirty="0" smtClean="0"/>
              <a:t> Dekker</a:t>
            </a:r>
            <a:endParaRPr lang="en-US" dirty="0"/>
          </a:p>
        </p:txBody>
      </p:sp>
      <p:sp>
        <p:nvSpPr>
          <p:cNvPr id="3" name="TextBox 2"/>
          <p:cNvSpPr txBox="1"/>
          <p:nvPr/>
        </p:nvSpPr>
        <p:spPr>
          <a:xfrm>
            <a:off x="3785308" y="3622649"/>
            <a:ext cx="1965389" cy="369332"/>
          </a:xfrm>
          <a:prstGeom prst="rect">
            <a:avLst/>
          </a:prstGeom>
          <a:noFill/>
        </p:spPr>
        <p:txBody>
          <a:bodyPr wrap="none" rtlCol="0">
            <a:spAutoFit/>
          </a:bodyPr>
          <a:lstStyle/>
          <a:p>
            <a:r>
              <a:rPr lang="en-US" dirty="0" err="1" smtClean="0"/>
              <a:t>Micheal</a:t>
            </a:r>
            <a:r>
              <a:rPr lang="en-US" dirty="0" smtClean="0"/>
              <a:t> van </a:t>
            </a:r>
            <a:r>
              <a:rPr lang="en-US" dirty="0" err="1" smtClean="0"/>
              <a:t>Ginkel</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63165" y="1631066"/>
            <a:ext cx="1566051" cy="194809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02590" y="1597106"/>
            <a:ext cx="1582752" cy="2016010"/>
          </a:xfrm>
          <a:prstGeom prst="rect">
            <a:avLst/>
          </a:prstGeom>
        </p:spPr>
      </p:pic>
      <p:pic>
        <p:nvPicPr>
          <p:cNvPr id="10" name="Picture 9" descr="04p843hu.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366" y="1628776"/>
            <a:ext cx="1763155" cy="1952670"/>
          </a:xfrm>
          <a:prstGeom prst="rect">
            <a:avLst/>
          </a:prstGeom>
        </p:spPr>
      </p:pic>
      <p:pic>
        <p:nvPicPr>
          <p:cNvPr id="11" name="Picture 10" descr="DSC_0041.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16665" y="1631066"/>
            <a:ext cx="1673127" cy="1948090"/>
          </a:xfrm>
          <a:prstGeom prst="rect">
            <a:avLst/>
          </a:prstGeom>
        </p:spPr>
      </p:pic>
      <p:pic>
        <p:nvPicPr>
          <p:cNvPr id="12" name="Picture 11" descr="IMG_8992.CR2"/>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041894" y="1644660"/>
            <a:ext cx="1701397" cy="1920903"/>
          </a:xfrm>
          <a:prstGeom prst="rect">
            <a:avLst/>
          </a:prstGeom>
        </p:spPr>
      </p:pic>
      <p:sp>
        <p:nvSpPr>
          <p:cNvPr id="14" name="Rectangle 13"/>
          <p:cNvSpPr/>
          <p:nvPr/>
        </p:nvSpPr>
        <p:spPr>
          <a:xfrm>
            <a:off x="92183" y="4519886"/>
            <a:ext cx="1290556" cy="467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9922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175" y="282710"/>
            <a:ext cx="5079661" cy="954107"/>
          </a:xfrm>
          <a:prstGeom prst="rect">
            <a:avLst/>
          </a:prstGeom>
          <a:noFill/>
        </p:spPr>
        <p:txBody>
          <a:bodyPr wrap="none" rtlCol="0">
            <a:spAutoFit/>
          </a:bodyPr>
          <a:lstStyle/>
          <a:p>
            <a:pPr algn="ctr"/>
            <a:r>
              <a:rPr lang="en-US" sz="2800" dirty="0" smtClean="0"/>
              <a:t>Thanks</a:t>
            </a:r>
          </a:p>
          <a:p>
            <a:pPr algn="ctr"/>
            <a:r>
              <a:rPr lang="en-US" sz="2800" dirty="0"/>
              <a:t>f</a:t>
            </a:r>
            <a:r>
              <a:rPr lang="en-US" sz="2800" dirty="0" smtClean="0"/>
              <a:t>or the possibility of an education</a:t>
            </a:r>
            <a:endParaRPr lang="en-US" sz="2800" dirty="0"/>
          </a:p>
        </p:txBody>
      </p:sp>
      <p:sp>
        <p:nvSpPr>
          <p:cNvPr id="6" name="TextBox 5"/>
          <p:cNvSpPr txBox="1"/>
          <p:nvPr/>
        </p:nvSpPr>
        <p:spPr>
          <a:xfrm>
            <a:off x="2032175" y="4342866"/>
            <a:ext cx="4737194" cy="369332"/>
          </a:xfrm>
          <a:prstGeom prst="rect">
            <a:avLst/>
          </a:prstGeom>
          <a:noFill/>
        </p:spPr>
        <p:txBody>
          <a:bodyPr wrap="none" rtlCol="0">
            <a:spAutoFit/>
          </a:bodyPr>
          <a:lstStyle/>
          <a:p>
            <a:pPr algn="ctr"/>
            <a:r>
              <a:rPr lang="en-US" dirty="0" smtClean="0"/>
              <a:t>The German social security system in the 1990s</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85" y="1823770"/>
            <a:ext cx="4286982" cy="202440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48" y="1728908"/>
            <a:ext cx="4907961" cy="2188687"/>
          </a:xfrm>
          <a:prstGeom prst="rect">
            <a:avLst/>
          </a:prstGeom>
        </p:spPr>
      </p:pic>
      <p:sp>
        <p:nvSpPr>
          <p:cNvPr id="7" name="Rectangle 6"/>
          <p:cNvSpPr/>
          <p:nvPr/>
        </p:nvSpPr>
        <p:spPr>
          <a:xfrm>
            <a:off x="92183" y="4519886"/>
            <a:ext cx="1290556" cy="467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7758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8778" r="7378"/>
          <a:stretch/>
        </p:blipFill>
        <p:spPr>
          <a:xfrm>
            <a:off x="6315427" y="550641"/>
            <a:ext cx="736254" cy="9970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711" y="4059949"/>
            <a:ext cx="1032245" cy="103224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37525" y="4059949"/>
            <a:ext cx="952163" cy="1093691"/>
          </a:xfrm>
          <a:prstGeom prst="rect">
            <a:avLst/>
          </a:prstGeom>
        </p:spPr>
      </p:pic>
      <p:pic>
        <p:nvPicPr>
          <p:cNvPr id="35" name="Picture 3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44791" y="2501917"/>
            <a:ext cx="943714" cy="113085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11423" y="2622892"/>
            <a:ext cx="901308" cy="1252061"/>
          </a:xfrm>
          <a:prstGeom prst="rect">
            <a:avLst/>
          </a:prstGeom>
        </p:spPr>
      </p:pic>
      <p:sp>
        <p:nvSpPr>
          <p:cNvPr id="2" name="TextBox 1"/>
          <p:cNvSpPr txBox="1"/>
          <p:nvPr/>
        </p:nvSpPr>
        <p:spPr>
          <a:xfrm>
            <a:off x="3699193" y="282710"/>
            <a:ext cx="1745615" cy="954107"/>
          </a:xfrm>
          <a:prstGeom prst="rect">
            <a:avLst/>
          </a:prstGeom>
          <a:noFill/>
        </p:spPr>
        <p:txBody>
          <a:bodyPr wrap="none" rtlCol="0">
            <a:spAutoFit/>
          </a:bodyPr>
          <a:lstStyle/>
          <a:p>
            <a:pPr algn="ctr"/>
            <a:r>
              <a:rPr lang="en-US" sz="2800" dirty="0" smtClean="0"/>
              <a:t>Thanks</a:t>
            </a:r>
          </a:p>
          <a:p>
            <a:pPr algn="ctr"/>
            <a:r>
              <a:rPr lang="en-US" sz="2800" dirty="0"/>
              <a:t>f</a:t>
            </a:r>
            <a:r>
              <a:rPr lang="en-US" sz="2800" dirty="0" smtClean="0"/>
              <a:t>or the fun</a:t>
            </a:r>
            <a:endParaRPr lang="en-US" sz="2800" dirty="0"/>
          </a:p>
        </p:txBody>
      </p:sp>
      <p:pic>
        <p:nvPicPr>
          <p:cNvPr id="10"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9688" y="3960869"/>
            <a:ext cx="1008023" cy="117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374"/>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75507" y="282710"/>
            <a:ext cx="969284" cy="116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Jacob.jpg"/>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126888" y="1726082"/>
            <a:ext cx="758078" cy="1080000"/>
          </a:xfrm>
          <a:prstGeom prst="ellipse">
            <a:avLst/>
          </a:prstGeom>
          <a:effectLst>
            <a:softEdge rad="25400"/>
          </a:effectLst>
        </p:spPr>
      </p:pic>
      <p:pic>
        <p:nvPicPr>
          <p:cNvPr id="18" name="Picture 17" descr="Kees.jpg"/>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330304" y="1513105"/>
            <a:ext cx="756383" cy="1080000"/>
          </a:xfrm>
          <a:prstGeom prst="ellipse">
            <a:avLst/>
          </a:prstGeom>
          <a:effectLst>
            <a:softEdge rad="25400"/>
          </a:effectLst>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978" y="2335620"/>
            <a:ext cx="785857" cy="1175113"/>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90153" y="2704859"/>
            <a:ext cx="870508" cy="1355090"/>
          </a:xfrm>
          <a:prstGeom prst="rect">
            <a:avLst/>
          </a:prstGeom>
        </p:spPr>
      </p:pic>
      <p:pic>
        <p:nvPicPr>
          <p:cNvPr id="22" name="Picture 21"/>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5660661" y="2581757"/>
            <a:ext cx="858476" cy="1149967"/>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607" y="1752426"/>
            <a:ext cx="865970" cy="865970"/>
          </a:xfrm>
          <a:prstGeom prst="rect">
            <a:avLst/>
          </a:prstGeom>
        </p:spPr>
      </p:pic>
      <p:pic>
        <p:nvPicPr>
          <p:cNvPr id="24" name="Picture 23"/>
          <p:cNvPicPr>
            <a:picLocks noChangeAspect="1"/>
          </p:cNvPicPr>
          <p:nvPr/>
        </p:nvPicPr>
        <p:blipFill rotWithShape="1">
          <a:blip r:embed="rId16">
            <a:extLst>
              <a:ext uri="{28A0092B-C50C-407E-A947-70E740481C1C}">
                <a14:useLocalDpi xmlns:a14="http://schemas.microsoft.com/office/drawing/2010/main" val="0"/>
              </a:ext>
            </a:extLst>
          </a:blip>
          <a:srcRect t="-83" b="-1"/>
          <a:stretch/>
        </p:blipFill>
        <p:spPr>
          <a:xfrm>
            <a:off x="173599" y="1049163"/>
            <a:ext cx="827200" cy="1102584"/>
          </a:xfrm>
          <a:prstGeom prst="rect">
            <a:avLst/>
          </a:prstGeom>
        </p:spPr>
      </p:pic>
      <p:pic>
        <p:nvPicPr>
          <p:cNvPr id="25" name="Picture 24"/>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6981380" y="163914"/>
            <a:ext cx="1011653" cy="1102583"/>
          </a:xfrm>
          <a:prstGeom prst="rect">
            <a:avLst/>
          </a:prstGeom>
        </p:spPr>
      </p:pic>
      <p:pic>
        <p:nvPicPr>
          <p:cNvPr id="26" name="Picture 25"/>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7884966" y="3883053"/>
            <a:ext cx="1103434" cy="1197478"/>
          </a:xfrm>
          <a:prstGeom prst="rect">
            <a:avLst/>
          </a:prstGeom>
        </p:spPr>
      </p:pic>
      <p:pic>
        <p:nvPicPr>
          <p:cNvPr id="27" name="Picture 26"/>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8299772" y="2711357"/>
            <a:ext cx="851710" cy="1199165"/>
          </a:xfrm>
          <a:prstGeom prst="rect">
            <a:avLst/>
          </a:prstGeom>
        </p:spPr>
      </p:pic>
      <p:pic>
        <p:nvPicPr>
          <p:cNvPr id="28" name="Picture 27"/>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8049810" y="164856"/>
            <a:ext cx="1036877" cy="1277963"/>
          </a:xfrm>
          <a:prstGeom prst="rect">
            <a:avLst/>
          </a:prstGeom>
        </p:spPr>
      </p:pic>
      <p:pic>
        <p:nvPicPr>
          <p:cNvPr id="29" name="Picture 28"/>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81814" y="3853836"/>
            <a:ext cx="997822" cy="1238358"/>
          </a:xfrm>
          <a:prstGeom prst="rect">
            <a:avLst/>
          </a:prstGeom>
        </p:spPr>
      </p:pic>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672" y="67158"/>
            <a:ext cx="905947" cy="905947"/>
          </a:xfrm>
          <a:prstGeom prst="rect">
            <a:avLst/>
          </a:prstGeom>
        </p:spPr>
      </p:pic>
      <p:pic>
        <p:nvPicPr>
          <p:cNvPr id="5" name="Picture 4"/>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2281888" y="260372"/>
            <a:ext cx="918917" cy="1095740"/>
          </a:xfrm>
          <a:prstGeom prst="rect">
            <a:avLst/>
          </a:prstGeom>
        </p:spPr>
      </p:pic>
      <p:pic>
        <p:nvPicPr>
          <p:cNvPr id="30" name="Picture 2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69957" y="1583251"/>
            <a:ext cx="1035145" cy="1035145"/>
          </a:xfrm>
          <a:prstGeom prst="rect">
            <a:avLst/>
          </a:prstGeom>
        </p:spPr>
      </p:pic>
      <p:pic>
        <p:nvPicPr>
          <p:cNvPr id="31" name="Picture 30"/>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079636" y="3677810"/>
            <a:ext cx="897027" cy="1132954"/>
          </a:xfrm>
          <a:prstGeom prst="rect">
            <a:avLst/>
          </a:prstGeom>
        </p:spPr>
      </p:pic>
      <p:pic>
        <p:nvPicPr>
          <p:cNvPr id="32" name="Picture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2503" y="2671029"/>
            <a:ext cx="865130" cy="865130"/>
          </a:xfrm>
          <a:prstGeom prst="rect">
            <a:avLst/>
          </a:prstGeom>
        </p:spPr>
      </p:pic>
      <p:pic>
        <p:nvPicPr>
          <p:cNvPr id="33" name="Picture 3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79577" y="1367048"/>
            <a:ext cx="943374" cy="1179217"/>
          </a:xfrm>
          <a:prstGeom prst="rect">
            <a:avLst/>
          </a:prstGeom>
        </p:spPr>
      </p:pic>
      <p:pic>
        <p:nvPicPr>
          <p:cNvPr id="34" name="Picture 33"/>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4088911" y="1321431"/>
            <a:ext cx="1119808" cy="1224834"/>
          </a:xfrm>
          <a:prstGeom prst="rect">
            <a:avLst/>
          </a:prstGeom>
        </p:spPr>
      </p:pic>
      <p:pic>
        <p:nvPicPr>
          <p:cNvPr id="36" name="Picture 35"/>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6290030" y="1547509"/>
            <a:ext cx="884983" cy="998756"/>
          </a:xfrm>
          <a:prstGeom prst="rect">
            <a:avLst/>
          </a:prstGeom>
        </p:spPr>
      </p:pic>
      <p:pic>
        <p:nvPicPr>
          <p:cNvPr id="15" name="Picture 14" descr="Pieter.JPG"/>
          <p:cNvPicPr>
            <a:picLocks noChangeAspect="1"/>
          </p:cNvPicPr>
          <p:nvPr/>
        </p:nvPicPr>
        <p:blipFill rotWithShape="1">
          <a:blip r:embed="rId30">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rcRect/>
          <a:stretch/>
        </p:blipFill>
        <p:spPr>
          <a:xfrm>
            <a:off x="7559015" y="973105"/>
            <a:ext cx="813500" cy="1080000"/>
          </a:xfrm>
          <a:prstGeom prst="ellipse">
            <a:avLst/>
          </a:prstGeom>
          <a:effectLst>
            <a:softEdge rad="25400"/>
          </a:effectLst>
        </p:spPr>
      </p:pic>
      <p:pic>
        <p:nvPicPr>
          <p:cNvPr id="37" name="Picture 36"/>
          <p:cNvPicPr>
            <a:picLocks noChangeAspect="1"/>
          </p:cNvPicPr>
          <p:nvPr/>
        </p:nvPicPr>
        <p:blipFill rotWithShape="1">
          <a:blip r:embed="rId32">
            <a:extLst>
              <a:ext uri="{28A0092B-C50C-407E-A947-70E740481C1C}">
                <a14:useLocalDpi xmlns:a14="http://schemas.microsoft.com/office/drawing/2010/main" val="0"/>
              </a:ext>
            </a:extLst>
          </a:blip>
          <a:srcRect t="-79"/>
          <a:stretch/>
        </p:blipFill>
        <p:spPr>
          <a:xfrm>
            <a:off x="4052318" y="4043656"/>
            <a:ext cx="1044472" cy="1019716"/>
          </a:xfrm>
          <a:prstGeom prst="rect">
            <a:avLst/>
          </a:prstGeom>
        </p:spPr>
      </p:pic>
      <p:pic>
        <p:nvPicPr>
          <p:cNvPr id="3" name="Picture 2" descr="IMG_2839.JPG"/>
          <p:cNvPicPr>
            <a:picLocks noChangeAspect="1"/>
          </p:cNvPicPr>
          <p:nvPr/>
        </p:nvPicPr>
        <p:blipFill rotWithShape="1">
          <a:blip r:embed="rId33">
            <a:extLst>
              <a:ext uri="{28A0092B-C50C-407E-A947-70E740481C1C}">
                <a14:useLocalDpi xmlns:a14="http://schemas.microsoft.com/office/drawing/2010/main" val="0"/>
              </a:ext>
            </a:extLst>
          </a:blip>
          <a:srcRect/>
          <a:stretch/>
        </p:blipFill>
        <p:spPr>
          <a:xfrm rot="5400000">
            <a:off x="3729975" y="2746688"/>
            <a:ext cx="1238647" cy="982063"/>
          </a:xfrm>
          <a:prstGeom prst="rect">
            <a:avLst/>
          </a:prstGeom>
        </p:spPr>
      </p:pic>
      <p:pic>
        <p:nvPicPr>
          <p:cNvPr id="6" name="Picture 5" descr="IMG_9909_portrait.jpg"/>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3004643" y="2806082"/>
            <a:ext cx="938167" cy="1220929"/>
          </a:xfrm>
          <a:prstGeom prst="rect">
            <a:avLst/>
          </a:prstGeom>
        </p:spPr>
      </p:pic>
      <p:pic>
        <p:nvPicPr>
          <p:cNvPr id="7" name="Picture 6" descr="DSC_9401.jpg"/>
          <p:cNvPicPr>
            <a:picLocks noChangeAspect="1"/>
          </p:cNvPicPr>
          <p:nvPr/>
        </p:nvPicPr>
        <p:blipFill rotWithShape="1">
          <a:blip r:embed="rId35">
            <a:extLst>
              <a:ext uri="{28A0092B-C50C-407E-A947-70E740481C1C}">
                <a14:useLocalDpi xmlns:a14="http://schemas.microsoft.com/office/drawing/2010/main" val="0"/>
              </a:ext>
            </a:extLst>
          </a:blip>
          <a:srcRect/>
          <a:stretch/>
        </p:blipFill>
        <p:spPr>
          <a:xfrm>
            <a:off x="2103027" y="3764132"/>
            <a:ext cx="951359" cy="1316399"/>
          </a:xfrm>
          <a:prstGeom prst="rect">
            <a:avLst/>
          </a:prstGeom>
        </p:spPr>
      </p:pic>
      <p:pic>
        <p:nvPicPr>
          <p:cNvPr id="14" name="Picture 13" descr="FullSizeRender.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41511" y="4026039"/>
            <a:ext cx="887857" cy="1099843"/>
          </a:xfrm>
          <a:prstGeom prst="rect">
            <a:avLst/>
          </a:prstGeom>
        </p:spPr>
      </p:pic>
      <p:pic>
        <p:nvPicPr>
          <p:cNvPr id="9" name="Picture 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22075" y="686300"/>
            <a:ext cx="831554" cy="831554"/>
          </a:xfrm>
          <a:prstGeom prst="rect">
            <a:avLst/>
          </a:prstGeom>
        </p:spPr>
      </p:pic>
      <p:pic>
        <p:nvPicPr>
          <p:cNvPr id="17" name="Picture 1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367508" y="1569231"/>
            <a:ext cx="837331" cy="837331"/>
          </a:xfrm>
          <a:prstGeom prst="rect">
            <a:avLst/>
          </a:prstGeom>
        </p:spPr>
      </p:pic>
      <p:pic>
        <p:nvPicPr>
          <p:cNvPr id="38" name="Picture 37"/>
          <p:cNvPicPr>
            <a:picLocks noChangeAspect="1"/>
          </p:cNvPicPr>
          <p:nvPr/>
        </p:nvPicPr>
        <p:blipFill rotWithShape="1">
          <a:blip r:embed="rId39"/>
          <a:srcRect l="19753"/>
          <a:stretch/>
        </p:blipFill>
        <p:spPr>
          <a:xfrm>
            <a:off x="6519137" y="2844961"/>
            <a:ext cx="924962" cy="1152643"/>
          </a:xfrm>
          <a:prstGeom prst="rect">
            <a:avLst/>
          </a:prstGeom>
        </p:spPr>
      </p:pic>
    </p:spTree>
    <p:extLst>
      <p:ext uri="{BB962C8B-B14F-4D97-AF65-F5344CB8AC3E}">
        <p14:creationId xmlns:p14="http://schemas.microsoft.com/office/powerpoint/2010/main" val="10198527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2030" y="282710"/>
            <a:ext cx="2399941" cy="954107"/>
          </a:xfrm>
          <a:prstGeom prst="rect">
            <a:avLst/>
          </a:prstGeom>
          <a:noFill/>
        </p:spPr>
        <p:txBody>
          <a:bodyPr wrap="none" rtlCol="0">
            <a:spAutoFit/>
          </a:bodyPr>
          <a:lstStyle/>
          <a:p>
            <a:pPr algn="ctr"/>
            <a:r>
              <a:rPr lang="en-US" sz="2800" dirty="0" smtClean="0"/>
              <a:t>Thanks </a:t>
            </a:r>
          </a:p>
          <a:p>
            <a:pPr algn="ctr"/>
            <a:r>
              <a:rPr lang="en-US" sz="2800" dirty="0" smtClean="0"/>
              <a:t>for the support</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060" y="1447796"/>
            <a:ext cx="1808883" cy="1808883"/>
          </a:xfrm>
          <a:prstGeom prst="rect">
            <a:avLst/>
          </a:prstGeom>
        </p:spPr>
      </p:pic>
      <p:sp>
        <p:nvSpPr>
          <p:cNvPr id="11" name="TextBox 10"/>
          <p:cNvSpPr txBox="1"/>
          <p:nvPr/>
        </p:nvSpPr>
        <p:spPr>
          <a:xfrm>
            <a:off x="1486556" y="4618898"/>
            <a:ext cx="837827" cy="369332"/>
          </a:xfrm>
          <a:prstGeom prst="rect">
            <a:avLst/>
          </a:prstGeom>
          <a:noFill/>
        </p:spPr>
        <p:txBody>
          <a:bodyPr wrap="none" rtlCol="0">
            <a:spAutoFit/>
          </a:bodyPr>
          <a:lstStyle/>
          <a:p>
            <a:r>
              <a:rPr lang="en-US" dirty="0" smtClean="0"/>
              <a:t>Ronald</a:t>
            </a:r>
            <a:endParaRPr lang="en-US" dirty="0"/>
          </a:p>
        </p:txBody>
      </p:sp>
      <p:sp>
        <p:nvSpPr>
          <p:cNvPr id="12" name="TextBox 11"/>
          <p:cNvSpPr txBox="1"/>
          <p:nvPr/>
        </p:nvSpPr>
        <p:spPr>
          <a:xfrm>
            <a:off x="6052855" y="3281361"/>
            <a:ext cx="992579" cy="369332"/>
          </a:xfrm>
          <a:prstGeom prst="rect">
            <a:avLst/>
          </a:prstGeom>
          <a:noFill/>
        </p:spPr>
        <p:txBody>
          <a:bodyPr wrap="none" rtlCol="0">
            <a:spAutoFit/>
          </a:bodyPr>
          <a:lstStyle/>
          <a:p>
            <a:r>
              <a:rPr lang="en-US" dirty="0" err="1" smtClean="0"/>
              <a:t>Annelies</a:t>
            </a:r>
            <a:endParaRPr lang="en-US" dirty="0"/>
          </a:p>
        </p:txBody>
      </p:sp>
      <p:sp>
        <p:nvSpPr>
          <p:cNvPr id="13" name="TextBox 12"/>
          <p:cNvSpPr txBox="1"/>
          <p:nvPr/>
        </p:nvSpPr>
        <p:spPr>
          <a:xfrm>
            <a:off x="8032711" y="1966543"/>
            <a:ext cx="669887" cy="369332"/>
          </a:xfrm>
          <a:prstGeom prst="rect">
            <a:avLst/>
          </a:prstGeom>
          <a:noFill/>
        </p:spPr>
        <p:txBody>
          <a:bodyPr wrap="none" rtlCol="0">
            <a:spAutoFit/>
          </a:bodyPr>
          <a:lstStyle/>
          <a:p>
            <a:r>
              <a:rPr lang="en-US" dirty="0" smtClean="0"/>
              <a:t>Karin</a:t>
            </a:r>
            <a:endParaRPr lang="en-US" dirty="0"/>
          </a:p>
        </p:txBody>
      </p:sp>
      <p:sp>
        <p:nvSpPr>
          <p:cNvPr id="14" name="TextBox 13"/>
          <p:cNvSpPr txBox="1"/>
          <p:nvPr/>
        </p:nvSpPr>
        <p:spPr>
          <a:xfrm>
            <a:off x="336927" y="2080586"/>
            <a:ext cx="553006" cy="369332"/>
          </a:xfrm>
          <a:prstGeom prst="rect">
            <a:avLst/>
          </a:prstGeom>
          <a:noFill/>
        </p:spPr>
        <p:txBody>
          <a:bodyPr wrap="none" rtlCol="0">
            <a:spAutoFit/>
          </a:bodyPr>
          <a:lstStyle/>
          <a:p>
            <a:r>
              <a:rPr lang="en-US" dirty="0" smtClean="0"/>
              <a:t>Ron</a:t>
            </a:r>
            <a:endParaRPr lang="en-US" dirty="0"/>
          </a:p>
        </p:txBody>
      </p:sp>
      <p:sp>
        <p:nvSpPr>
          <p:cNvPr id="15" name="TextBox 14"/>
          <p:cNvSpPr txBox="1"/>
          <p:nvPr/>
        </p:nvSpPr>
        <p:spPr>
          <a:xfrm>
            <a:off x="7827070" y="4444377"/>
            <a:ext cx="974546" cy="369332"/>
          </a:xfrm>
          <a:prstGeom prst="rect">
            <a:avLst/>
          </a:prstGeom>
          <a:noFill/>
        </p:spPr>
        <p:txBody>
          <a:bodyPr wrap="none" rtlCol="0">
            <a:spAutoFit/>
          </a:bodyPr>
          <a:lstStyle/>
          <a:p>
            <a:r>
              <a:rPr lang="en-US" dirty="0" err="1" smtClean="0"/>
              <a:t>Liesbeth</a:t>
            </a:r>
            <a:endParaRPr lang="en-US" dirty="0"/>
          </a:p>
        </p:txBody>
      </p:sp>
      <p:sp>
        <p:nvSpPr>
          <p:cNvPr id="16" name="TextBox 15"/>
          <p:cNvSpPr txBox="1"/>
          <p:nvPr/>
        </p:nvSpPr>
        <p:spPr>
          <a:xfrm>
            <a:off x="4137476" y="1595099"/>
            <a:ext cx="869048" cy="369332"/>
          </a:xfrm>
          <a:prstGeom prst="rect">
            <a:avLst/>
          </a:prstGeom>
          <a:noFill/>
        </p:spPr>
        <p:txBody>
          <a:bodyPr wrap="none" rtlCol="0">
            <a:spAutoFit/>
          </a:bodyPr>
          <a:lstStyle/>
          <a:p>
            <a:r>
              <a:rPr lang="en-US" dirty="0" smtClean="0"/>
              <a:t>Marion</a:t>
            </a:r>
            <a:endParaRPr lang="en-US" dirty="0"/>
          </a:p>
        </p:txBody>
      </p:sp>
      <p:sp>
        <p:nvSpPr>
          <p:cNvPr id="17" name="TextBox 16"/>
          <p:cNvSpPr txBox="1"/>
          <p:nvPr/>
        </p:nvSpPr>
        <p:spPr>
          <a:xfrm>
            <a:off x="2148048" y="2382006"/>
            <a:ext cx="627395" cy="369332"/>
          </a:xfrm>
          <a:prstGeom prst="rect">
            <a:avLst/>
          </a:prstGeom>
          <a:noFill/>
        </p:spPr>
        <p:txBody>
          <a:bodyPr wrap="none" rtlCol="0">
            <a:spAutoFit/>
          </a:bodyPr>
          <a:lstStyle/>
          <a:p>
            <a:r>
              <a:rPr lang="en-US" dirty="0" err="1" smtClean="0"/>
              <a:t>Wim</a:t>
            </a:r>
            <a:endParaRPr lang="en-US" dirty="0"/>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46710" y="884624"/>
            <a:ext cx="1464336" cy="1475671"/>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39879" y="1966544"/>
            <a:ext cx="1453594" cy="21400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521" y="2925061"/>
            <a:ext cx="1495461" cy="1495461"/>
          </a:xfrm>
          <a:prstGeom prst="rect">
            <a:avLst/>
          </a:prstGeom>
        </p:spPr>
      </p:pic>
      <p:pic>
        <p:nvPicPr>
          <p:cNvPr id="7" name="Picture 6" descr="2015101314_1.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694898" y="282710"/>
            <a:ext cx="1271506" cy="1663519"/>
          </a:xfrm>
          <a:prstGeom prst="rect">
            <a:avLst/>
          </a:prstGeom>
        </p:spPr>
      </p:pic>
      <p:pic>
        <p:nvPicPr>
          <p:cNvPr id="8" name="Picture 7" descr="DSC_9422.jpg"/>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0" y="0"/>
            <a:ext cx="1624244" cy="2067128"/>
          </a:xfrm>
          <a:prstGeom prst="rect">
            <a:avLst/>
          </a:prstGeom>
        </p:spPr>
      </p:pic>
      <p:sp>
        <p:nvSpPr>
          <p:cNvPr id="19" name="Rectangle 18"/>
          <p:cNvSpPr/>
          <p:nvPr/>
        </p:nvSpPr>
        <p:spPr>
          <a:xfrm>
            <a:off x="92183" y="4519886"/>
            <a:ext cx="1290556" cy="467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438" y="2912835"/>
            <a:ext cx="1675005" cy="1675005"/>
          </a:xfrm>
          <a:prstGeom prst="rect">
            <a:avLst/>
          </a:prstGeom>
        </p:spPr>
      </p:pic>
    </p:spTree>
    <p:extLst>
      <p:ext uri="{BB962C8B-B14F-4D97-AF65-F5344CB8AC3E}">
        <p14:creationId xmlns:p14="http://schemas.microsoft.com/office/powerpoint/2010/main" val="15655200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34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547" y="1228577"/>
            <a:ext cx="3709030" cy="2781773"/>
          </a:xfrm>
          <a:prstGeom prst="rect">
            <a:avLst/>
          </a:prstGeom>
        </p:spPr>
      </p:pic>
      <p:sp>
        <p:nvSpPr>
          <p:cNvPr id="5" name="Rectangle 4"/>
          <p:cNvSpPr/>
          <p:nvPr/>
        </p:nvSpPr>
        <p:spPr>
          <a:xfrm>
            <a:off x="92183" y="4519886"/>
            <a:ext cx="1290556" cy="467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74755" y="583778"/>
            <a:ext cx="2690937" cy="3936108"/>
          </a:xfrm>
          <a:prstGeom prst="rect">
            <a:avLst/>
          </a:prstGeom>
        </p:spPr>
      </p:pic>
      <p:sp>
        <p:nvSpPr>
          <p:cNvPr id="4" name="TextBox 3"/>
          <p:cNvSpPr txBox="1"/>
          <p:nvPr/>
        </p:nvSpPr>
        <p:spPr>
          <a:xfrm>
            <a:off x="2191786" y="4636401"/>
            <a:ext cx="856875" cy="369332"/>
          </a:xfrm>
          <a:prstGeom prst="rect">
            <a:avLst/>
          </a:prstGeom>
          <a:noFill/>
        </p:spPr>
        <p:txBody>
          <a:bodyPr wrap="none" rtlCol="0">
            <a:spAutoFit/>
          </a:bodyPr>
          <a:lstStyle/>
          <a:p>
            <a:r>
              <a:rPr lang="en-US" dirty="0" err="1" smtClean="0"/>
              <a:t>Manon</a:t>
            </a:r>
            <a:endParaRPr lang="en-US" dirty="0"/>
          </a:p>
        </p:txBody>
      </p:sp>
      <p:sp>
        <p:nvSpPr>
          <p:cNvPr id="6" name="TextBox 5"/>
          <p:cNvSpPr txBox="1"/>
          <p:nvPr/>
        </p:nvSpPr>
        <p:spPr>
          <a:xfrm>
            <a:off x="5861704" y="4150554"/>
            <a:ext cx="1492716" cy="369332"/>
          </a:xfrm>
          <a:prstGeom prst="rect">
            <a:avLst/>
          </a:prstGeom>
          <a:noFill/>
        </p:spPr>
        <p:txBody>
          <a:bodyPr wrap="none" rtlCol="0">
            <a:spAutoFit/>
          </a:bodyPr>
          <a:lstStyle/>
          <a:p>
            <a:r>
              <a:rPr lang="en-US" dirty="0" smtClean="0"/>
              <a:t>Otto &amp; Moritz</a:t>
            </a:r>
            <a:endParaRPr lang="en-US" dirty="0"/>
          </a:p>
        </p:txBody>
      </p:sp>
    </p:spTree>
    <p:extLst>
      <p:ext uri="{BB962C8B-B14F-4D97-AF65-F5344CB8AC3E}">
        <p14:creationId xmlns:p14="http://schemas.microsoft.com/office/powerpoint/2010/main" val="11642398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701665" y="199995"/>
            <a:ext cx="7143573" cy="661937"/>
          </a:xfrm>
          <a:prstGeom prst="rect">
            <a:avLst/>
          </a:prstGeom>
        </p:spPr>
        <p:txBody>
          <a:bodyPr lIns="72567" tIns="36283" rIns="72567" bIns="36283"/>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900" dirty="0">
              <a:solidFill>
                <a:srgbClr val="00A6D6"/>
              </a:solidFill>
              <a:latin typeface="Arial"/>
              <a:ea typeface="MS PGothic" charset="0"/>
              <a:cs typeface="Aria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449" y="432678"/>
            <a:ext cx="5648129" cy="434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0985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9977" y="1403073"/>
            <a:ext cx="5391219" cy="1477328"/>
          </a:xfrm>
          <a:prstGeom prst="rect">
            <a:avLst/>
          </a:prstGeom>
          <a:noFill/>
        </p:spPr>
        <p:txBody>
          <a:bodyPr wrap="none" rtlCol="0">
            <a:spAutoFit/>
          </a:bodyPr>
          <a:lstStyle/>
          <a:p>
            <a:pPr marL="285750" indent="-285750">
              <a:buFontTx/>
              <a:buChar char="•"/>
            </a:pPr>
            <a:r>
              <a:rPr lang="en-US" dirty="0" smtClean="0"/>
              <a:t>Doe maar </a:t>
            </a:r>
            <a:r>
              <a:rPr lang="en-US" dirty="0" err="1" smtClean="0"/>
              <a:t>normaal</a:t>
            </a:r>
            <a:r>
              <a:rPr lang="en-US" dirty="0" smtClean="0"/>
              <a:t> </a:t>
            </a:r>
            <a:r>
              <a:rPr lang="en-US" dirty="0" err="1" smtClean="0"/>
              <a:t>dan</a:t>
            </a:r>
            <a:r>
              <a:rPr lang="en-US" dirty="0" smtClean="0"/>
              <a:t> doe je al </a:t>
            </a:r>
            <a:r>
              <a:rPr lang="en-US" dirty="0" err="1" smtClean="0"/>
              <a:t>gek</a:t>
            </a:r>
            <a:r>
              <a:rPr lang="en-US" dirty="0" smtClean="0"/>
              <a:t> </a:t>
            </a:r>
            <a:r>
              <a:rPr lang="en-US" dirty="0" err="1" smtClean="0"/>
              <a:t>genoeg</a:t>
            </a:r>
            <a:endParaRPr lang="en-US" dirty="0" smtClean="0"/>
          </a:p>
          <a:p>
            <a:pPr marL="285750" indent="-285750">
              <a:buFontTx/>
              <a:buChar char="•"/>
            </a:pPr>
            <a:r>
              <a:rPr lang="en-US" dirty="0" err="1" smtClean="0"/>
              <a:t>Hoge</a:t>
            </a:r>
            <a:r>
              <a:rPr lang="en-US" dirty="0" smtClean="0"/>
              <a:t> </a:t>
            </a:r>
            <a:r>
              <a:rPr lang="en-US" dirty="0" err="1" smtClean="0"/>
              <a:t>bomen</a:t>
            </a:r>
            <a:r>
              <a:rPr lang="en-US" dirty="0" smtClean="0"/>
              <a:t> </a:t>
            </a:r>
            <a:r>
              <a:rPr lang="en-US" dirty="0" err="1" smtClean="0"/>
              <a:t>vangen</a:t>
            </a:r>
            <a:r>
              <a:rPr lang="en-US" dirty="0" smtClean="0"/>
              <a:t> </a:t>
            </a:r>
            <a:r>
              <a:rPr lang="en-US" dirty="0" err="1" smtClean="0"/>
              <a:t>veel</a:t>
            </a:r>
            <a:r>
              <a:rPr lang="en-US" dirty="0" smtClean="0"/>
              <a:t> wind.</a:t>
            </a:r>
          </a:p>
          <a:p>
            <a:pPr marL="285750" indent="-285750">
              <a:buFontTx/>
              <a:buChar char="•"/>
            </a:pPr>
            <a:r>
              <a:rPr lang="en-US" dirty="0" smtClean="0"/>
              <a:t>Het </a:t>
            </a:r>
            <a:r>
              <a:rPr lang="en-US" dirty="0" err="1" smtClean="0"/>
              <a:t>hoofd</a:t>
            </a:r>
            <a:r>
              <a:rPr lang="en-US" dirty="0" smtClean="0"/>
              <a:t> </a:t>
            </a:r>
            <a:r>
              <a:rPr lang="en-US" dirty="0" err="1" smtClean="0"/>
              <a:t>niet</a:t>
            </a:r>
            <a:r>
              <a:rPr lang="en-US" dirty="0" smtClean="0"/>
              <a:t> </a:t>
            </a:r>
            <a:r>
              <a:rPr lang="en-US" dirty="0" err="1" smtClean="0"/>
              <a:t>boven</a:t>
            </a:r>
            <a:r>
              <a:rPr lang="en-US" dirty="0" smtClean="0"/>
              <a:t> het </a:t>
            </a:r>
            <a:r>
              <a:rPr lang="en-US" dirty="0" err="1" smtClean="0"/>
              <a:t>maaiveld</a:t>
            </a:r>
            <a:r>
              <a:rPr lang="en-US" dirty="0" smtClean="0"/>
              <a:t> </a:t>
            </a:r>
            <a:r>
              <a:rPr lang="en-US" dirty="0" err="1" smtClean="0"/>
              <a:t>uitsteken</a:t>
            </a:r>
            <a:r>
              <a:rPr lang="en-US" dirty="0" smtClean="0"/>
              <a:t>.</a:t>
            </a:r>
          </a:p>
          <a:p>
            <a:pPr marL="285750" indent="-285750">
              <a:buFontTx/>
              <a:buChar char="•"/>
            </a:pPr>
            <a:r>
              <a:rPr lang="en-US" dirty="0" smtClean="0"/>
              <a:t>4-3-3</a:t>
            </a:r>
          </a:p>
          <a:p>
            <a:pPr marL="285750" indent="-285750">
              <a:buFontTx/>
              <a:buChar char="•"/>
            </a:pPr>
            <a:r>
              <a:rPr lang="en-US" dirty="0" err="1" smtClean="0"/>
              <a:t>Geen</a:t>
            </a:r>
            <a:r>
              <a:rPr lang="en-US" dirty="0" smtClean="0"/>
              <a:t> </a:t>
            </a:r>
            <a:r>
              <a:rPr lang="en-US" dirty="0" err="1" smtClean="0"/>
              <a:t>gezeik</a:t>
            </a:r>
            <a:r>
              <a:rPr lang="en-US" dirty="0" smtClean="0"/>
              <a:t> </a:t>
            </a:r>
            <a:r>
              <a:rPr lang="en-US" dirty="0" err="1" smtClean="0"/>
              <a:t>iedereen</a:t>
            </a:r>
            <a:r>
              <a:rPr lang="en-US" dirty="0" smtClean="0"/>
              <a:t> </a:t>
            </a:r>
            <a:r>
              <a:rPr lang="en-US" dirty="0" err="1" smtClean="0"/>
              <a:t>rijk</a:t>
            </a:r>
            <a:r>
              <a:rPr lang="en-US" dirty="0" smtClean="0"/>
              <a:t> (F</a:t>
            </a:r>
            <a:r>
              <a:rPr lang="en-US" dirty="0"/>
              <a:t>. </a:t>
            </a:r>
            <a:r>
              <a:rPr lang="en-US" dirty="0" err="1"/>
              <a:t>Jacobse</a:t>
            </a:r>
            <a:r>
              <a:rPr lang="en-US" dirty="0"/>
              <a:t> </a:t>
            </a:r>
            <a:r>
              <a:rPr lang="en-US" dirty="0" smtClean="0"/>
              <a:t>&amp; </a:t>
            </a:r>
            <a:r>
              <a:rPr lang="en-US" dirty="0" err="1" smtClean="0"/>
              <a:t>Tedje</a:t>
            </a:r>
            <a:r>
              <a:rPr lang="en-US" dirty="0" smtClean="0"/>
              <a:t> </a:t>
            </a:r>
            <a:r>
              <a:rPr lang="en-US" dirty="0"/>
              <a:t>van </a:t>
            </a:r>
            <a:r>
              <a:rPr lang="en-US" dirty="0" err="1" smtClean="0"/>
              <a:t>Es</a:t>
            </a:r>
            <a:r>
              <a:rPr lang="en-US" dirty="0" smtClean="0"/>
              <a:t>)</a:t>
            </a:r>
            <a:endParaRPr lang="en-US" dirty="0"/>
          </a:p>
        </p:txBody>
      </p:sp>
      <p:pic>
        <p:nvPicPr>
          <p:cNvPr id="4" name="Picture 3"/>
          <p:cNvPicPr>
            <a:picLocks noChangeAspect="1"/>
          </p:cNvPicPr>
          <p:nvPr/>
        </p:nvPicPr>
        <p:blipFill rotWithShape="1">
          <a:blip r:embed="rId2"/>
          <a:srcRect l="10352" t="1631" r="13371" b="48049"/>
          <a:stretch/>
        </p:blipFill>
        <p:spPr>
          <a:xfrm>
            <a:off x="2671695" y="3424594"/>
            <a:ext cx="3342515" cy="1501278"/>
          </a:xfrm>
          <a:prstGeom prst="rect">
            <a:avLst/>
          </a:prstGeom>
        </p:spPr>
      </p:pic>
      <p:sp>
        <p:nvSpPr>
          <p:cNvPr id="5" name="TextBox 4"/>
          <p:cNvSpPr txBox="1"/>
          <p:nvPr/>
        </p:nvSpPr>
        <p:spPr>
          <a:xfrm>
            <a:off x="5335587" y="4589229"/>
            <a:ext cx="1108785" cy="369332"/>
          </a:xfrm>
          <a:prstGeom prst="rect">
            <a:avLst/>
          </a:prstGeom>
          <a:noFill/>
        </p:spPr>
        <p:txBody>
          <a:bodyPr wrap="none" rtlCol="0">
            <a:spAutoFit/>
          </a:bodyPr>
          <a:lstStyle/>
          <a:p>
            <a:r>
              <a:rPr lang="en-US" dirty="0" smtClean="0"/>
              <a:t>VVD 2017</a:t>
            </a:r>
            <a:endParaRPr lang="en-US" dirty="0"/>
          </a:p>
        </p:txBody>
      </p:sp>
    </p:spTree>
    <p:extLst>
      <p:ext uri="{BB962C8B-B14F-4D97-AF65-F5344CB8AC3E}">
        <p14:creationId xmlns:p14="http://schemas.microsoft.com/office/powerpoint/2010/main" val="38990370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lage_T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869"/>
            <a:ext cx="9144000" cy="3233854"/>
          </a:xfrm>
          <a:prstGeom prst="rect">
            <a:avLst/>
          </a:prstGeom>
        </p:spPr>
      </p:pic>
      <p:sp>
        <p:nvSpPr>
          <p:cNvPr id="6" name="TextBox 5"/>
          <p:cNvSpPr txBox="1"/>
          <p:nvPr/>
        </p:nvSpPr>
        <p:spPr>
          <a:xfrm>
            <a:off x="2358645" y="4156550"/>
            <a:ext cx="4592553" cy="646331"/>
          </a:xfrm>
          <a:prstGeom prst="rect">
            <a:avLst/>
          </a:prstGeom>
          <a:noFill/>
        </p:spPr>
        <p:txBody>
          <a:bodyPr wrap="square" rtlCol="0">
            <a:spAutoFit/>
          </a:bodyPr>
          <a:lstStyle/>
          <a:p>
            <a:pPr algn="ctr"/>
            <a:r>
              <a:rPr lang="en-US" dirty="0" smtClean="0"/>
              <a:t>Basic stitching of a series of images using only translations and rotations</a:t>
            </a:r>
            <a:endParaRPr lang="en-US" dirty="0"/>
          </a:p>
        </p:txBody>
      </p:sp>
      <p:sp>
        <p:nvSpPr>
          <p:cNvPr id="7" name="TextBox 6"/>
          <p:cNvSpPr txBox="1"/>
          <p:nvPr/>
        </p:nvSpPr>
        <p:spPr>
          <a:xfrm>
            <a:off x="3492608" y="249451"/>
            <a:ext cx="2438100" cy="369332"/>
          </a:xfrm>
          <a:prstGeom prst="rect">
            <a:avLst/>
          </a:prstGeom>
          <a:noFill/>
        </p:spPr>
        <p:txBody>
          <a:bodyPr wrap="none" rtlCol="0">
            <a:spAutoFit/>
          </a:bodyPr>
          <a:lstStyle/>
          <a:p>
            <a:r>
              <a:rPr lang="en-US" dirty="0" smtClean="0"/>
              <a:t>Applied physics building</a:t>
            </a:r>
            <a:endParaRPr lang="en-US" dirty="0"/>
          </a:p>
        </p:txBody>
      </p:sp>
    </p:spTree>
    <p:extLst>
      <p:ext uri="{BB962C8B-B14F-4D97-AF65-F5344CB8AC3E}">
        <p14:creationId xmlns:p14="http://schemas.microsoft.com/office/powerpoint/2010/main" val="11585696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14236" y="1374788"/>
            <a:ext cx="4057705" cy="731453"/>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Clr>
                <a:srgbClr val="00A6D6"/>
              </a:buClr>
              <a:buFont typeface="Arial"/>
              <a:buNone/>
              <a:defRPr sz="3200" kern="1200">
                <a:solidFill>
                  <a:schemeClr val="tx1"/>
                </a:solidFill>
                <a:latin typeface="Arial"/>
                <a:ea typeface="+mn-ea"/>
                <a:cs typeface="Arial"/>
              </a:defRPr>
            </a:lvl1pPr>
            <a:lvl2pPr marL="457200" indent="0" algn="l" defTabSz="457200" rtl="0" eaLnBrk="1" latinLnBrk="0" hangingPunct="1">
              <a:spcBef>
                <a:spcPct val="20000"/>
              </a:spcBef>
              <a:buClr>
                <a:srgbClr val="00A6D6"/>
              </a:buClr>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Clr>
                <a:srgbClr val="00A6D6"/>
              </a:buClr>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r>
              <a:rPr lang="en-US" sz="2400" smtClean="0"/>
              <a:t>Overcoming physical limits in </a:t>
            </a:r>
          </a:p>
          <a:p>
            <a:pPr algn="ctr"/>
            <a:r>
              <a:rPr lang="en-US" sz="2400" smtClean="0"/>
              <a:t>image formation</a:t>
            </a:r>
            <a:endParaRPr lang="en-US" sz="2400" dirty="0" smtClean="0"/>
          </a:p>
        </p:txBody>
      </p:sp>
      <p:sp>
        <p:nvSpPr>
          <p:cNvPr id="5" name="TextBox 4"/>
          <p:cNvSpPr txBox="1"/>
          <p:nvPr/>
        </p:nvSpPr>
        <p:spPr>
          <a:xfrm>
            <a:off x="6961425" y="672378"/>
            <a:ext cx="1852678" cy="369332"/>
          </a:xfrm>
          <a:prstGeom prst="rect">
            <a:avLst/>
          </a:prstGeom>
          <a:noFill/>
        </p:spPr>
        <p:txBody>
          <a:bodyPr wrap="none" rtlCol="0">
            <a:spAutoFit/>
          </a:bodyPr>
          <a:lstStyle/>
          <a:p>
            <a:r>
              <a:rPr lang="en-US" sz="1800" dirty="0" smtClean="0"/>
              <a:t>Super-resolution</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672" y="2648800"/>
            <a:ext cx="854094" cy="896049"/>
          </a:xfrm>
          <a:prstGeom prst="rect">
            <a:avLst/>
          </a:prstGeom>
        </p:spPr>
      </p:pic>
      <p:sp>
        <p:nvSpPr>
          <p:cNvPr id="8" name="Up Arrow 7"/>
          <p:cNvSpPr/>
          <p:nvPr/>
        </p:nvSpPr>
        <p:spPr bwMode="auto">
          <a:xfrm rot="5400000">
            <a:off x="2255988" y="2694126"/>
            <a:ext cx="521893" cy="805397"/>
          </a:xfrm>
          <a:prstGeom prst="upArrow">
            <a:avLst/>
          </a:prstGeom>
          <a:solidFill>
            <a:schemeClr val="accent1"/>
          </a:solidFill>
          <a:ln w="9525" cap="flat" cmpd="sng" algn="ctr">
            <a:solidFill>
              <a:schemeClr val="tx2"/>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Up Arrow 8"/>
          <p:cNvSpPr/>
          <p:nvPr/>
        </p:nvSpPr>
        <p:spPr bwMode="auto">
          <a:xfrm rot="5400000">
            <a:off x="5430914" y="2694126"/>
            <a:ext cx="521893" cy="805397"/>
          </a:xfrm>
          <a:prstGeom prst="upArrow">
            <a:avLst/>
          </a:prstGeom>
          <a:solidFill>
            <a:srgbClr val="4F81BD"/>
          </a:solidFill>
          <a:ln w="9525" cap="flat" cmpd="sng" algn="ctr">
            <a:solidFill>
              <a:schemeClr val="tx2"/>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Up Arrow 9"/>
          <p:cNvSpPr/>
          <p:nvPr/>
        </p:nvSpPr>
        <p:spPr bwMode="auto">
          <a:xfrm rot="16200000">
            <a:off x="3740538" y="2373398"/>
            <a:ext cx="521893" cy="3973285"/>
          </a:xfrm>
          <a:prstGeom prst="upArrow">
            <a:avLst/>
          </a:prstGeom>
          <a:solidFill>
            <a:srgbClr val="4F81BD"/>
          </a:solidFill>
          <a:ln w="9525" cap="flat" cmpd="sng" algn="ctr">
            <a:solidFill>
              <a:schemeClr val="tx2"/>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91" y="2435329"/>
            <a:ext cx="1322990" cy="132299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470" y="1147608"/>
            <a:ext cx="1920038" cy="181274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6470" y="2360443"/>
            <a:ext cx="896338" cy="576714"/>
          </a:xfrm>
          <a:prstGeom prst="rect">
            <a:avLst/>
          </a:prstGeom>
        </p:spPr>
      </p:pic>
      <p:sp>
        <p:nvSpPr>
          <p:cNvPr id="16" name="Title 1"/>
          <p:cNvSpPr txBox="1">
            <a:spLocks/>
          </p:cNvSpPr>
          <p:nvPr/>
        </p:nvSpPr>
        <p:spPr>
          <a:xfrm>
            <a:off x="1310926" y="116391"/>
            <a:ext cx="7159625" cy="12446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US" dirty="0" smtClean="0">
                <a:latin typeface="+mn-lt"/>
              </a:rPr>
              <a:t>Computational Microscopy</a:t>
            </a:r>
            <a:endParaRPr lang="en-US" dirty="0"/>
          </a:p>
        </p:txBody>
      </p:sp>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l="3216" t="6409" r="1889" b="8907"/>
          <a:stretch/>
        </p:blipFill>
        <p:spPr>
          <a:xfrm>
            <a:off x="6256615" y="3343595"/>
            <a:ext cx="2807348" cy="1452383"/>
          </a:xfrm>
          <a:prstGeom prst="rect">
            <a:avLst/>
          </a:prstGeom>
        </p:spPr>
      </p:pic>
    </p:spTree>
    <p:extLst>
      <p:ext uri="{BB962C8B-B14F-4D97-AF65-F5344CB8AC3E}">
        <p14:creationId xmlns:p14="http://schemas.microsoft.com/office/powerpoint/2010/main" val="29005367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641070" y="4349706"/>
            <a:ext cx="3970408" cy="369332"/>
          </a:xfrm>
          <a:prstGeom prst="rect">
            <a:avLst/>
          </a:prstGeom>
          <a:noFill/>
        </p:spPr>
        <p:txBody>
          <a:bodyPr wrap="none" rtlCol="0">
            <a:spAutoFit/>
          </a:bodyPr>
          <a:lstStyle/>
          <a:p>
            <a:r>
              <a:rPr lang="en-US" dirty="0" smtClean="0"/>
              <a:t>Animation 350 years microscopy in Delft</a:t>
            </a:r>
            <a:endParaRPr lang="en-US" dirty="0"/>
          </a:p>
        </p:txBody>
      </p:sp>
      <p:pic>
        <p:nvPicPr>
          <p:cNvPr id="4" name="Picture 3" descr="Screen Shot 2016-10-06 at 21.01.4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65" y="-282156"/>
            <a:ext cx="10175875" cy="6089442"/>
          </a:xfrm>
          <a:prstGeom prst="rect">
            <a:avLst/>
          </a:prstGeom>
        </p:spPr>
      </p:pic>
    </p:spTree>
    <p:extLst>
      <p:ext uri="{BB962C8B-B14F-4D97-AF65-F5344CB8AC3E}">
        <p14:creationId xmlns:p14="http://schemas.microsoft.com/office/powerpoint/2010/main" val="423660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t_animation_shorte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13662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18" y="408973"/>
            <a:ext cx="7496136" cy="4397340"/>
          </a:xfrm>
          <a:prstGeom prst="rect">
            <a:avLst/>
          </a:prstGeom>
        </p:spPr>
      </p:pic>
      <p:sp>
        <p:nvSpPr>
          <p:cNvPr id="4" name="TextBox 3"/>
          <p:cNvSpPr txBox="1"/>
          <p:nvPr/>
        </p:nvSpPr>
        <p:spPr>
          <a:xfrm>
            <a:off x="3090614" y="4677226"/>
            <a:ext cx="3983257" cy="369332"/>
          </a:xfrm>
          <a:prstGeom prst="rect">
            <a:avLst/>
          </a:prstGeom>
          <a:noFill/>
        </p:spPr>
        <p:txBody>
          <a:bodyPr wrap="none" rtlCol="0">
            <a:spAutoFit/>
          </a:bodyPr>
          <a:lstStyle/>
          <a:p>
            <a:r>
              <a:rPr lang="en-US" dirty="0" err="1" smtClean="0"/>
              <a:t>Antonie</a:t>
            </a:r>
            <a:r>
              <a:rPr lang="en-US" dirty="0" smtClean="0"/>
              <a:t> van Leeuwenhoek (</a:t>
            </a:r>
            <a:r>
              <a:rPr lang="is-IS" dirty="0" smtClean="0"/>
              <a:t>1632 - 1723)</a:t>
            </a:r>
            <a:endParaRPr lang="en-US" dirty="0"/>
          </a:p>
        </p:txBody>
      </p:sp>
    </p:spTree>
    <p:extLst>
      <p:ext uri="{BB962C8B-B14F-4D97-AF65-F5344CB8AC3E}">
        <p14:creationId xmlns:p14="http://schemas.microsoft.com/office/powerpoint/2010/main" val="5734665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55276</TotalTime>
  <Words>1181</Words>
  <Application>Microsoft Macintosh PowerPoint</Application>
  <PresentationFormat>On-screen Show (16:9)</PresentationFormat>
  <Paragraphs>291</Paragraphs>
  <Slides>46</Slides>
  <Notes>15</Notes>
  <HiddenSlides>5</HiddenSlides>
  <MMClips>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 Delft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Bernd Rieger</cp:lastModifiedBy>
  <cp:revision>443</cp:revision>
  <cp:lastPrinted>2017-09-21T11:51:29Z</cp:lastPrinted>
  <dcterms:created xsi:type="dcterms:W3CDTF">2015-07-09T11:57:30Z</dcterms:created>
  <dcterms:modified xsi:type="dcterms:W3CDTF">2017-10-10T08:02:49Z</dcterms:modified>
</cp:coreProperties>
</file>